
<file path=[Content_Types].xml><?xml version="1.0" encoding="utf-8"?>
<Types xmlns="http://schemas.openxmlformats.org/package/2006/content-types">
  <Default Extension="gif" ContentType="image/gif"/>
  <Default Extension="glb" ContentType="model/gltf.binary"/>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59" r:id="rId16"/>
    <p:sldId id="272" r:id="rId17"/>
    <p:sldId id="273" r:id="rId18"/>
    <p:sldId id="274" r:id="rId19"/>
    <p:sldId id="275" r:id="rId20"/>
    <p:sldId id="276" r:id="rId21"/>
    <p:sldId id="277" r:id="rId22"/>
    <p:sldId id="278" r:id="rId23"/>
    <p:sldId id="279" r:id="rId24"/>
    <p:sldId id="280" r:id="rId25"/>
    <p:sldId id="281" r:id="rId26"/>
    <p:sldId id="282" r:id="rId27"/>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showGuides="1">
      <p:cViewPr varScale="1">
        <p:scale>
          <a:sx n="66" d="100"/>
          <a:sy n="66" d="100"/>
        </p:scale>
        <p:origin x="1512" y="67"/>
      </p:cViewPr>
      <p:guideLst>
        <p:guide orient="horz" pos="2424"/>
        <p:guide pos="3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79BAE-6A63-42CA-93EE-14D3B9FE0D8E}" type="datetimeFigureOut">
              <a:rPr lang="en-US" smtClean="0"/>
              <a:t>9/26/2024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9F9F1-DA9E-4AA0-99FE-B04BABF0EE39}" type="slidenum">
              <a:rPr lang="en-US" smtClean="0"/>
              <a:t>‹#›</a:t>
            </a:fld>
            <a:endParaRPr lang="en-US"/>
          </a:p>
        </p:txBody>
      </p:sp>
    </p:spTree>
    <p:extLst>
      <p:ext uri="{BB962C8B-B14F-4D97-AF65-F5344CB8AC3E}">
        <p14:creationId xmlns:p14="http://schemas.microsoft.com/office/powerpoint/2010/main" val="288184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a:t>
            </a:fld>
            <a:endParaRPr lang="en-US"/>
          </a:p>
        </p:txBody>
      </p:sp>
    </p:spTree>
    <p:extLst>
      <p:ext uri="{BB962C8B-B14F-4D97-AF65-F5344CB8AC3E}">
        <p14:creationId xmlns:p14="http://schemas.microsoft.com/office/powerpoint/2010/main" val="57992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10</a:t>
            </a:fld>
            <a:endParaRPr lang="en-US"/>
          </a:p>
        </p:txBody>
      </p:sp>
    </p:spTree>
    <p:extLst>
      <p:ext uri="{BB962C8B-B14F-4D97-AF65-F5344CB8AC3E}">
        <p14:creationId xmlns:p14="http://schemas.microsoft.com/office/powerpoint/2010/main" val="176811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11</a:t>
            </a:fld>
            <a:endParaRPr lang="en-US"/>
          </a:p>
        </p:txBody>
      </p:sp>
    </p:spTree>
    <p:extLst>
      <p:ext uri="{BB962C8B-B14F-4D97-AF65-F5344CB8AC3E}">
        <p14:creationId xmlns:p14="http://schemas.microsoft.com/office/powerpoint/2010/main" val="314834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12</a:t>
            </a:fld>
            <a:endParaRPr lang="en-US"/>
          </a:p>
        </p:txBody>
      </p:sp>
    </p:spTree>
    <p:extLst>
      <p:ext uri="{BB962C8B-B14F-4D97-AF65-F5344CB8AC3E}">
        <p14:creationId xmlns:p14="http://schemas.microsoft.com/office/powerpoint/2010/main" val="243873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13</a:t>
            </a:fld>
            <a:endParaRPr lang="en-US"/>
          </a:p>
        </p:txBody>
      </p:sp>
    </p:spTree>
    <p:extLst>
      <p:ext uri="{BB962C8B-B14F-4D97-AF65-F5344CB8AC3E}">
        <p14:creationId xmlns:p14="http://schemas.microsoft.com/office/powerpoint/2010/main" val="1362005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14</a:t>
            </a:fld>
            <a:endParaRPr lang="en-US"/>
          </a:p>
        </p:txBody>
      </p:sp>
    </p:spTree>
    <p:extLst>
      <p:ext uri="{BB962C8B-B14F-4D97-AF65-F5344CB8AC3E}">
        <p14:creationId xmlns:p14="http://schemas.microsoft.com/office/powerpoint/2010/main" val="2764613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15</a:t>
            </a:fld>
            <a:endParaRPr lang="en-US"/>
          </a:p>
        </p:txBody>
      </p:sp>
    </p:spTree>
    <p:extLst>
      <p:ext uri="{BB962C8B-B14F-4D97-AF65-F5344CB8AC3E}">
        <p14:creationId xmlns:p14="http://schemas.microsoft.com/office/powerpoint/2010/main" val="48907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16</a:t>
            </a:fld>
            <a:endParaRPr lang="en-US"/>
          </a:p>
        </p:txBody>
      </p:sp>
    </p:spTree>
    <p:extLst>
      <p:ext uri="{BB962C8B-B14F-4D97-AF65-F5344CB8AC3E}">
        <p14:creationId xmlns:p14="http://schemas.microsoft.com/office/powerpoint/2010/main" val="3893291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17</a:t>
            </a:fld>
            <a:endParaRPr lang="en-US"/>
          </a:p>
        </p:txBody>
      </p:sp>
    </p:spTree>
    <p:extLst>
      <p:ext uri="{BB962C8B-B14F-4D97-AF65-F5344CB8AC3E}">
        <p14:creationId xmlns:p14="http://schemas.microsoft.com/office/powerpoint/2010/main" val="166549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18</a:t>
            </a:fld>
            <a:endParaRPr lang="en-US"/>
          </a:p>
        </p:txBody>
      </p:sp>
    </p:spTree>
    <p:extLst>
      <p:ext uri="{BB962C8B-B14F-4D97-AF65-F5344CB8AC3E}">
        <p14:creationId xmlns:p14="http://schemas.microsoft.com/office/powerpoint/2010/main" val="158010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19</a:t>
            </a:fld>
            <a:endParaRPr lang="en-US"/>
          </a:p>
        </p:txBody>
      </p:sp>
    </p:spTree>
    <p:extLst>
      <p:ext uri="{BB962C8B-B14F-4D97-AF65-F5344CB8AC3E}">
        <p14:creationId xmlns:p14="http://schemas.microsoft.com/office/powerpoint/2010/main" val="326326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a:t>
            </a:fld>
            <a:endParaRPr lang="en-US"/>
          </a:p>
        </p:txBody>
      </p:sp>
    </p:spTree>
    <p:extLst>
      <p:ext uri="{BB962C8B-B14F-4D97-AF65-F5344CB8AC3E}">
        <p14:creationId xmlns:p14="http://schemas.microsoft.com/office/powerpoint/2010/main" val="688881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20</a:t>
            </a:fld>
            <a:endParaRPr lang="en-US"/>
          </a:p>
        </p:txBody>
      </p:sp>
    </p:spTree>
    <p:extLst>
      <p:ext uri="{BB962C8B-B14F-4D97-AF65-F5344CB8AC3E}">
        <p14:creationId xmlns:p14="http://schemas.microsoft.com/office/powerpoint/2010/main" val="3583626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21</a:t>
            </a:fld>
            <a:endParaRPr lang="en-US"/>
          </a:p>
        </p:txBody>
      </p:sp>
    </p:spTree>
    <p:extLst>
      <p:ext uri="{BB962C8B-B14F-4D97-AF65-F5344CB8AC3E}">
        <p14:creationId xmlns:p14="http://schemas.microsoft.com/office/powerpoint/2010/main" val="2369800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22</a:t>
            </a:fld>
            <a:endParaRPr lang="en-US"/>
          </a:p>
        </p:txBody>
      </p:sp>
    </p:spTree>
    <p:extLst>
      <p:ext uri="{BB962C8B-B14F-4D97-AF65-F5344CB8AC3E}">
        <p14:creationId xmlns:p14="http://schemas.microsoft.com/office/powerpoint/2010/main" val="2187479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23</a:t>
            </a:fld>
            <a:endParaRPr lang="en-US"/>
          </a:p>
        </p:txBody>
      </p:sp>
    </p:spTree>
    <p:extLst>
      <p:ext uri="{BB962C8B-B14F-4D97-AF65-F5344CB8AC3E}">
        <p14:creationId xmlns:p14="http://schemas.microsoft.com/office/powerpoint/2010/main" val="321649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24</a:t>
            </a:fld>
            <a:endParaRPr lang="en-US"/>
          </a:p>
        </p:txBody>
      </p:sp>
    </p:spTree>
    <p:extLst>
      <p:ext uri="{BB962C8B-B14F-4D97-AF65-F5344CB8AC3E}">
        <p14:creationId xmlns:p14="http://schemas.microsoft.com/office/powerpoint/2010/main" val="3238044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25</a:t>
            </a:fld>
            <a:endParaRPr lang="en-US"/>
          </a:p>
        </p:txBody>
      </p:sp>
    </p:spTree>
    <p:extLst>
      <p:ext uri="{BB962C8B-B14F-4D97-AF65-F5344CB8AC3E}">
        <p14:creationId xmlns:p14="http://schemas.microsoft.com/office/powerpoint/2010/main" val="1106602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26</a:t>
            </a:fld>
            <a:endParaRPr lang="en-US"/>
          </a:p>
        </p:txBody>
      </p:sp>
    </p:spTree>
    <p:extLst>
      <p:ext uri="{BB962C8B-B14F-4D97-AF65-F5344CB8AC3E}">
        <p14:creationId xmlns:p14="http://schemas.microsoft.com/office/powerpoint/2010/main" val="110702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3</a:t>
            </a:fld>
            <a:endParaRPr lang="en-US"/>
          </a:p>
        </p:txBody>
      </p:sp>
    </p:spTree>
    <p:extLst>
      <p:ext uri="{BB962C8B-B14F-4D97-AF65-F5344CB8AC3E}">
        <p14:creationId xmlns:p14="http://schemas.microsoft.com/office/powerpoint/2010/main" val="199282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4</a:t>
            </a:fld>
            <a:endParaRPr lang="en-US"/>
          </a:p>
        </p:txBody>
      </p:sp>
    </p:spTree>
    <p:extLst>
      <p:ext uri="{BB962C8B-B14F-4D97-AF65-F5344CB8AC3E}">
        <p14:creationId xmlns:p14="http://schemas.microsoft.com/office/powerpoint/2010/main" val="292182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5</a:t>
            </a:fld>
            <a:endParaRPr lang="en-US"/>
          </a:p>
        </p:txBody>
      </p:sp>
    </p:spTree>
    <p:extLst>
      <p:ext uri="{BB962C8B-B14F-4D97-AF65-F5344CB8AC3E}">
        <p14:creationId xmlns:p14="http://schemas.microsoft.com/office/powerpoint/2010/main" val="1845134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6</a:t>
            </a:fld>
            <a:endParaRPr lang="en-US"/>
          </a:p>
        </p:txBody>
      </p:sp>
    </p:spTree>
    <p:extLst>
      <p:ext uri="{BB962C8B-B14F-4D97-AF65-F5344CB8AC3E}">
        <p14:creationId xmlns:p14="http://schemas.microsoft.com/office/powerpoint/2010/main" val="192396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7</a:t>
            </a:fld>
            <a:endParaRPr lang="en-US"/>
          </a:p>
        </p:txBody>
      </p:sp>
    </p:spTree>
    <p:extLst>
      <p:ext uri="{BB962C8B-B14F-4D97-AF65-F5344CB8AC3E}">
        <p14:creationId xmlns:p14="http://schemas.microsoft.com/office/powerpoint/2010/main" val="161799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8</a:t>
            </a:fld>
            <a:endParaRPr lang="en-US"/>
          </a:p>
        </p:txBody>
      </p:sp>
    </p:spTree>
    <p:extLst>
      <p:ext uri="{BB962C8B-B14F-4D97-AF65-F5344CB8AC3E}">
        <p14:creationId xmlns:p14="http://schemas.microsoft.com/office/powerpoint/2010/main" val="305801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9F9F1-DA9E-4AA0-99FE-B04BABF0EE39}" type="slidenum">
              <a:rPr lang="en-US" smtClean="0"/>
              <a:t>9</a:t>
            </a:fld>
            <a:endParaRPr lang="en-US"/>
          </a:p>
        </p:txBody>
      </p:sp>
    </p:spTree>
    <p:extLst>
      <p:ext uri="{BB962C8B-B14F-4D97-AF65-F5344CB8AC3E}">
        <p14:creationId xmlns:p14="http://schemas.microsoft.com/office/powerpoint/2010/main" val="244094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DFB046-F6F9-4005-84D6-CBD7A2EEA1FD}"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34729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FB046-F6F9-4005-84D6-CBD7A2EEA1FD}"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203600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FB046-F6F9-4005-84D6-CBD7A2EEA1FD}"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9279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FB046-F6F9-4005-84D6-CBD7A2EEA1FD}"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187112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FB046-F6F9-4005-84D6-CBD7A2EEA1FD}"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275270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FB046-F6F9-4005-84D6-CBD7A2EEA1FD}"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2734917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DFB046-F6F9-4005-84D6-CBD7A2EEA1FD}" type="datetimeFigureOut">
              <a:rPr lang="en-US" smtClean="0"/>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142178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FB046-F6F9-4005-84D6-CBD7A2EEA1FD}" type="datetimeFigureOut">
              <a:rPr lang="en-US" smtClean="0"/>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204145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B046-F6F9-4005-84D6-CBD7A2EEA1FD}" type="datetimeFigureOut">
              <a:rPr lang="en-US" smtClean="0"/>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328271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CDFB046-F6F9-4005-84D6-CBD7A2EEA1FD}"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420469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CDFB046-F6F9-4005-84D6-CBD7A2EEA1FD}"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99B01-37C2-4629-AA4E-76BBCECED034}" type="slidenum">
              <a:rPr lang="en-US" smtClean="0"/>
              <a:t>‹#›</a:t>
            </a:fld>
            <a:endParaRPr lang="en-US"/>
          </a:p>
        </p:txBody>
      </p:sp>
    </p:spTree>
    <p:extLst>
      <p:ext uri="{BB962C8B-B14F-4D97-AF65-F5344CB8AC3E}">
        <p14:creationId xmlns:p14="http://schemas.microsoft.com/office/powerpoint/2010/main" val="267107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6CDFB046-F6F9-4005-84D6-CBD7A2EEA1FD}" type="datetimeFigureOut">
              <a:rPr lang="en-US" smtClean="0"/>
              <a:t>9/26/2024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6A699B01-37C2-4629-AA4E-76BBCECED034}" type="slidenum">
              <a:rPr lang="en-US" smtClean="0"/>
              <a:t>‹#›</a:t>
            </a:fld>
            <a:endParaRPr lang="en-US"/>
          </a:p>
        </p:txBody>
      </p:sp>
    </p:spTree>
    <p:extLst>
      <p:ext uri="{BB962C8B-B14F-4D97-AF65-F5344CB8AC3E}">
        <p14:creationId xmlns:p14="http://schemas.microsoft.com/office/powerpoint/2010/main" val="365812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17/06/relationships/model3d" Target="../media/model3d6.glb"/><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microsoft.com/office/2017/06/relationships/model3d" Target="../media/model3d8.glb"/><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17/06/relationships/model3d" Target="../media/model3d7.glb"/><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17/06/relationships/model3d" Target="../media/model3d10.glb"/><Relationship Id="rId5" Type="http://schemas.openxmlformats.org/officeDocument/2006/relationships/image" Target="../media/image22.png"/><Relationship Id="rId4" Type="http://schemas.microsoft.com/office/2017/06/relationships/model3d" Target="../media/model3d9.glb"/></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17/06/relationships/model3d" Target="../media/model3d11.glb"/><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17/06/relationships/model3d" Target="../media/model3d12.glb"/><Relationship Id="rId5" Type="http://schemas.openxmlformats.org/officeDocument/2006/relationships/image" Target="../media/image2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17/06/relationships/model3d" Target="../media/model3d13.glb"/><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0.gif"/><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26.xml"/><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slideLayout" Target="../slideLayouts/slideLayout1.xml"/><Relationship Id="rId7" Type="http://schemas.microsoft.com/office/2017/06/relationships/model3d" Target="../media/model3d1.glb"/><Relationship Id="rId12" Type="http://schemas.openxmlformats.org/officeDocument/2006/relationships/image" Target="../media/image11.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microsoft.com/office/2017/06/relationships/model3d" Target="../media/model3d2.glb"/><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17/06/relationships/model3d" Target="../media/model3d3.glb"/><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microsoft.com/office/2017/06/relationships/model3d" Target="../media/model3d4.glb"/><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17/06/relationships/model3d" Target="../media/model3d5.glb"/><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31DB0B7-69CD-ED0B-993D-CA3F67AB59B5}"/>
              </a:ext>
            </a:extLst>
          </p:cNvPr>
          <p:cNvGrpSpPr/>
          <p:nvPr/>
        </p:nvGrpSpPr>
        <p:grpSpPr>
          <a:xfrm>
            <a:off x="5973522" y="3071635"/>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34" name="Parallelogram 33">
              <a:extLst>
                <a:ext uri="{FF2B5EF4-FFF2-40B4-BE49-F238E27FC236}">
                  <a16:creationId xmlns:a16="http://schemas.microsoft.com/office/drawing/2014/main" id="{73A95D9F-57B1-AD23-C6A4-CC34AFEA389D}"/>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arallelogram 34">
              <a:extLst>
                <a:ext uri="{FF2B5EF4-FFF2-40B4-BE49-F238E27FC236}">
                  <a16:creationId xmlns:a16="http://schemas.microsoft.com/office/drawing/2014/main" id="{45B55EE1-CCED-30A7-A37F-2BAD62DB3038}"/>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DBF3F2D4-6943-2432-4510-AD33972D75D3}"/>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E7D64A60-77A8-DC38-DDD5-05541C6587A2}"/>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83706727-2EAE-D4EA-43C8-19A244B4E677}"/>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803649C0-1751-CF23-08E1-F48D332153A7}"/>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38C81C3B-504B-1A66-2D8A-AA3023CF6AD3}"/>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FA2F5394-8862-1085-33DB-1AD6D3894B4C}"/>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0E793E7F-6C8A-4516-2A1F-592815411772}"/>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B9BE5016-0857-DA0F-CCCE-F74682A2E1B0}"/>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256F94BC-8170-DB9B-2B7E-7568F5A570B7}"/>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a:extLst>
                <a:ext uri="{FF2B5EF4-FFF2-40B4-BE49-F238E27FC236}">
                  <a16:creationId xmlns:a16="http://schemas.microsoft.com/office/drawing/2014/main" id="{9F9B21FC-0F61-9684-6DD3-E8DF2811FAD6}"/>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a:extLst>
                <a:ext uri="{FF2B5EF4-FFF2-40B4-BE49-F238E27FC236}">
                  <a16:creationId xmlns:a16="http://schemas.microsoft.com/office/drawing/2014/main" id="{9FAB8543-97A1-DB05-4F18-060AEEA2D5F4}"/>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a:extLst>
                <a:ext uri="{FF2B5EF4-FFF2-40B4-BE49-F238E27FC236}">
                  <a16:creationId xmlns:a16="http://schemas.microsoft.com/office/drawing/2014/main" id="{74211469-0889-4BDB-CAD8-D5E21388D4DE}"/>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arallelogram 47">
              <a:extLst>
                <a:ext uri="{FF2B5EF4-FFF2-40B4-BE49-F238E27FC236}">
                  <a16:creationId xmlns:a16="http://schemas.microsoft.com/office/drawing/2014/main" id="{13506B98-923C-5D98-5934-5A023112840B}"/>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a:extLst>
                <a:ext uri="{FF2B5EF4-FFF2-40B4-BE49-F238E27FC236}">
                  <a16:creationId xmlns:a16="http://schemas.microsoft.com/office/drawing/2014/main" id="{9D4CCCB6-2DB1-20A4-54BA-988427E14769}"/>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a:extLst>
                <a:ext uri="{FF2B5EF4-FFF2-40B4-BE49-F238E27FC236}">
                  <a16:creationId xmlns:a16="http://schemas.microsoft.com/office/drawing/2014/main" id="{887F051F-FDE2-6B15-BA8A-25A466BE7D8A}"/>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42E282D6-C987-8DBF-BB78-716168D89861}"/>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allelogram 51">
              <a:extLst>
                <a:ext uri="{FF2B5EF4-FFF2-40B4-BE49-F238E27FC236}">
                  <a16:creationId xmlns:a16="http://schemas.microsoft.com/office/drawing/2014/main" id="{56197F7C-4D90-F447-C9F6-710232A9981C}"/>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90C30AF6-AB06-D615-4B9D-F8A01798B989}"/>
              </a:ext>
            </a:extLst>
          </p:cNvPr>
          <p:cNvGrpSpPr/>
          <p:nvPr/>
        </p:nvGrpSpPr>
        <p:grpSpPr>
          <a:xfrm>
            <a:off x="4593088" y="4019166"/>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55" name="Parallelogram 54">
              <a:extLst>
                <a:ext uri="{FF2B5EF4-FFF2-40B4-BE49-F238E27FC236}">
                  <a16:creationId xmlns:a16="http://schemas.microsoft.com/office/drawing/2014/main" id="{3FC16E67-ABFE-43E1-1BA8-573FB9FC7BD1}"/>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rallelogram 55">
              <a:extLst>
                <a:ext uri="{FF2B5EF4-FFF2-40B4-BE49-F238E27FC236}">
                  <a16:creationId xmlns:a16="http://schemas.microsoft.com/office/drawing/2014/main" id="{501B0175-F3DE-B9DA-E094-0F186E806624}"/>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arallelogram 56">
              <a:extLst>
                <a:ext uri="{FF2B5EF4-FFF2-40B4-BE49-F238E27FC236}">
                  <a16:creationId xmlns:a16="http://schemas.microsoft.com/office/drawing/2014/main" id="{590C8467-6F13-5A09-5505-AF99D29836ED}"/>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arallelogram 57">
              <a:extLst>
                <a:ext uri="{FF2B5EF4-FFF2-40B4-BE49-F238E27FC236}">
                  <a16:creationId xmlns:a16="http://schemas.microsoft.com/office/drawing/2014/main" id="{FCCC713E-FB48-FA61-94E7-96C3170FC755}"/>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arallelogram 58">
              <a:extLst>
                <a:ext uri="{FF2B5EF4-FFF2-40B4-BE49-F238E27FC236}">
                  <a16:creationId xmlns:a16="http://schemas.microsoft.com/office/drawing/2014/main" id="{88C37FB5-864D-63DD-C817-B0B5FB450481}"/>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allelogram 59">
              <a:extLst>
                <a:ext uri="{FF2B5EF4-FFF2-40B4-BE49-F238E27FC236}">
                  <a16:creationId xmlns:a16="http://schemas.microsoft.com/office/drawing/2014/main" id="{90B69A27-435F-BC65-48AC-69B5164E66D1}"/>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arallelogram 60">
              <a:extLst>
                <a:ext uri="{FF2B5EF4-FFF2-40B4-BE49-F238E27FC236}">
                  <a16:creationId xmlns:a16="http://schemas.microsoft.com/office/drawing/2014/main" id="{D9DECCD7-316F-3697-79D7-9A9EB4AC0A6B}"/>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arallelogram 61">
              <a:extLst>
                <a:ext uri="{FF2B5EF4-FFF2-40B4-BE49-F238E27FC236}">
                  <a16:creationId xmlns:a16="http://schemas.microsoft.com/office/drawing/2014/main" id="{B2BEE173-BB6F-0E4C-2F77-15ABF79D6428}"/>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62">
              <a:extLst>
                <a:ext uri="{FF2B5EF4-FFF2-40B4-BE49-F238E27FC236}">
                  <a16:creationId xmlns:a16="http://schemas.microsoft.com/office/drawing/2014/main" id="{3D93CF18-B3E0-C3B7-4DD9-BE057994BCF9}"/>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3">
              <a:extLst>
                <a:ext uri="{FF2B5EF4-FFF2-40B4-BE49-F238E27FC236}">
                  <a16:creationId xmlns:a16="http://schemas.microsoft.com/office/drawing/2014/main" id="{2188AE91-FE17-CCAF-1A63-908A1A50EF72}"/>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arallelogram 64">
              <a:extLst>
                <a:ext uri="{FF2B5EF4-FFF2-40B4-BE49-F238E27FC236}">
                  <a16:creationId xmlns:a16="http://schemas.microsoft.com/office/drawing/2014/main" id="{39345FF9-1C75-1053-EDE9-EEDE4B7263BA}"/>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arallelogram 65">
              <a:extLst>
                <a:ext uri="{FF2B5EF4-FFF2-40B4-BE49-F238E27FC236}">
                  <a16:creationId xmlns:a16="http://schemas.microsoft.com/office/drawing/2014/main" id="{70294556-5495-CA1E-50BD-996A2D7B9943}"/>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arallelogram 66">
              <a:extLst>
                <a:ext uri="{FF2B5EF4-FFF2-40B4-BE49-F238E27FC236}">
                  <a16:creationId xmlns:a16="http://schemas.microsoft.com/office/drawing/2014/main" id="{6B6904E6-4F8E-953D-95FC-D7CBB169D991}"/>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arallelogram 67">
              <a:extLst>
                <a:ext uri="{FF2B5EF4-FFF2-40B4-BE49-F238E27FC236}">
                  <a16:creationId xmlns:a16="http://schemas.microsoft.com/office/drawing/2014/main" id="{03678174-1E38-1EC8-6715-A5EA5E2004AC}"/>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arallelogram 68">
              <a:extLst>
                <a:ext uri="{FF2B5EF4-FFF2-40B4-BE49-F238E27FC236}">
                  <a16:creationId xmlns:a16="http://schemas.microsoft.com/office/drawing/2014/main" id="{702E9A54-99A1-3997-7476-367F4E904CA4}"/>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arallelogram 69">
              <a:extLst>
                <a:ext uri="{FF2B5EF4-FFF2-40B4-BE49-F238E27FC236}">
                  <a16:creationId xmlns:a16="http://schemas.microsoft.com/office/drawing/2014/main" id="{DBD57497-4678-D58A-E4AD-437E3919C14A}"/>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arallelogram 70">
              <a:extLst>
                <a:ext uri="{FF2B5EF4-FFF2-40B4-BE49-F238E27FC236}">
                  <a16:creationId xmlns:a16="http://schemas.microsoft.com/office/drawing/2014/main" id="{70303508-40E9-872D-12D5-8EA5BF747326}"/>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arallelogram 71">
              <a:extLst>
                <a:ext uri="{FF2B5EF4-FFF2-40B4-BE49-F238E27FC236}">
                  <a16:creationId xmlns:a16="http://schemas.microsoft.com/office/drawing/2014/main" id="{F020AD67-08C1-70C9-F1B5-39C885739AE1}"/>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arallelogram 72">
              <a:extLst>
                <a:ext uri="{FF2B5EF4-FFF2-40B4-BE49-F238E27FC236}">
                  <a16:creationId xmlns:a16="http://schemas.microsoft.com/office/drawing/2014/main" id="{3422CB2B-FDB0-36A2-5477-72BB01DF6BBB}"/>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255027CA-5058-BC9C-1ACB-1FF85D1EC2B2}"/>
              </a:ext>
            </a:extLst>
          </p:cNvPr>
          <p:cNvGrpSpPr/>
          <p:nvPr/>
        </p:nvGrpSpPr>
        <p:grpSpPr>
          <a:xfrm>
            <a:off x="3212654" y="4966697"/>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75" name="Parallelogram 74">
              <a:extLst>
                <a:ext uri="{FF2B5EF4-FFF2-40B4-BE49-F238E27FC236}">
                  <a16:creationId xmlns:a16="http://schemas.microsoft.com/office/drawing/2014/main" id="{598B2F59-4767-1729-354D-5FF3D7829B58}"/>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75">
              <a:extLst>
                <a:ext uri="{FF2B5EF4-FFF2-40B4-BE49-F238E27FC236}">
                  <a16:creationId xmlns:a16="http://schemas.microsoft.com/office/drawing/2014/main" id="{89D7C8B4-6C28-3156-4AAC-F7BF78FBF57F}"/>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arallelogram 76">
              <a:extLst>
                <a:ext uri="{FF2B5EF4-FFF2-40B4-BE49-F238E27FC236}">
                  <a16:creationId xmlns:a16="http://schemas.microsoft.com/office/drawing/2014/main" id="{3FE84C8F-9204-1E66-70A9-AD5CE5392256}"/>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arallelogram 77">
              <a:extLst>
                <a:ext uri="{FF2B5EF4-FFF2-40B4-BE49-F238E27FC236}">
                  <a16:creationId xmlns:a16="http://schemas.microsoft.com/office/drawing/2014/main" id="{63E8A7D7-DE9E-2246-83A1-DDDF19A62218}"/>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arallelogram 78">
              <a:extLst>
                <a:ext uri="{FF2B5EF4-FFF2-40B4-BE49-F238E27FC236}">
                  <a16:creationId xmlns:a16="http://schemas.microsoft.com/office/drawing/2014/main" id="{1F5E3EB3-4112-24CA-A126-741A01CF6CFE}"/>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arallelogram 79">
              <a:extLst>
                <a:ext uri="{FF2B5EF4-FFF2-40B4-BE49-F238E27FC236}">
                  <a16:creationId xmlns:a16="http://schemas.microsoft.com/office/drawing/2014/main" id="{7E7B8CF7-ADAC-8958-3BD2-938D0F1CE6AD}"/>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arallelogram 80">
              <a:extLst>
                <a:ext uri="{FF2B5EF4-FFF2-40B4-BE49-F238E27FC236}">
                  <a16:creationId xmlns:a16="http://schemas.microsoft.com/office/drawing/2014/main" id="{F86D9C55-0D37-EAC8-0359-8FCCE4C6FB3D}"/>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arallelogram 81">
              <a:extLst>
                <a:ext uri="{FF2B5EF4-FFF2-40B4-BE49-F238E27FC236}">
                  <a16:creationId xmlns:a16="http://schemas.microsoft.com/office/drawing/2014/main" id="{E5E7A4CF-2DF1-5431-EB40-DA1640FF93F6}"/>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arallelogram 82">
              <a:extLst>
                <a:ext uri="{FF2B5EF4-FFF2-40B4-BE49-F238E27FC236}">
                  <a16:creationId xmlns:a16="http://schemas.microsoft.com/office/drawing/2014/main" id="{D7188FBA-DD32-CD72-5409-78791ABB97F1}"/>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arallelogram 83">
              <a:extLst>
                <a:ext uri="{FF2B5EF4-FFF2-40B4-BE49-F238E27FC236}">
                  <a16:creationId xmlns:a16="http://schemas.microsoft.com/office/drawing/2014/main" id="{9B383BE3-9E95-FDC1-EBD5-D1AB6BB00ADB}"/>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arallelogram 84">
              <a:extLst>
                <a:ext uri="{FF2B5EF4-FFF2-40B4-BE49-F238E27FC236}">
                  <a16:creationId xmlns:a16="http://schemas.microsoft.com/office/drawing/2014/main" id="{C8323DAD-847B-A19C-664A-D7116B205900}"/>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arallelogram 85">
              <a:extLst>
                <a:ext uri="{FF2B5EF4-FFF2-40B4-BE49-F238E27FC236}">
                  <a16:creationId xmlns:a16="http://schemas.microsoft.com/office/drawing/2014/main" id="{7FFB6D7C-9EEF-EFF5-083D-54185572597B}"/>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arallelogram 86">
              <a:extLst>
                <a:ext uri="{FF2B5EF4-FFF2-40B4-BE49-F238E27FC236}">
                  <a16:creationId xmlns:a16="http://schemas.microsoft.com/office/drawing/2014/main" id="{ADA4991E-677B-53AD-587E-E9224440D37A}"/>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arallelogram 87">
              <a:extLst>
                <a:ext uri="{FF2B5EF4-FFF2-40B4-BE49-F238E27FC236}">
                  <a16:creationId xmlns:a16="http://schemas.microsoft.com/office/drawing/2014/main" id="{2462717C-8CAA-65F9-C746-2A05F6C61C71}"/>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arallelogram 88">
              <a:extLst>
                <a:ext uri="{FF2B5EF4-FFF2-40B4-BE49-F238E27FC236}">
                  <a16:creationId xmlns:a16="http://schemas.microsoft.com/office/drawing/2014/main" id="{768FC539-F730-B80B-D2CC-7E9F6CAADDD6}"/>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allelogram 89">
              <a:extLst>
                <a:ext uri="{FF2B5EF4-FFF2-40B4-BE49-F238E27FC236}">
                  <a16:creationId xmlns:a16="http://schemas.microsoft.com/office/drawing/2014/main" id="{20BF48E7-8915-99F0-F6B1-46710CCE16A7}"/>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arallelogram 90">
              <a:extLst>
                <a:ext uri="{FF2B5EF4-FFF2-40B4-BE49-F238E27FC236}">
                  <a16:creationId xmlns:a16="http://schemas.microsoft.com/office/drawing/2014/main" id="{5D069317-A26B-59B8-62F1-7C8663217161}"/>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arallelogram 91">
              <a:extLst>
                <a:ext uri="{FF2B5EF4-FFF2-40B4-BE49-F238E27FC236}">
                  <a16:creationId xmlns:a16="http://schemas.microsoft.com/office/drawing/2014/main" id="{659B3976-78BD-5782-121C-D499C53DB056}"/>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arallelogram 92">
              <a:extLst>
                <a:ext uri="{FF2B5EF4-FFF2-40B4-BE49-F238E27FC236}">
                  <a16:creationId xmlns:a16="http://schemas.microsoft.com/office/drawing/2014/main" id="{47CE58B3-BF89-8EC6-6681-CFF119B9FB05}"/>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C5A9C4F-200E-2DC3-CDC1-B7ACA19F4D6F}"/>
              </a:ext>
            </a:extLst>
          </p:cNvPr>
          <p:cNvGrpSpPr/>
          <p:nvPr/>
        </p:nvGrpSpPr>
        <p:grpSpPr>
          <a:xfrm>
            <a:off x="1832220" y="5914228"/>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95" name="Parallelogram 94">
              <a:extLst>
                <a:ext uri="{FF2B5EF4-FFF2-40B4-BE49-F238E27FC236}">
                  <a16:creationId xmlns:a16="http://schemas.microsoft.com/office/drawing/2014/main" id="{35A183BB-4663-1128-8D37-51F93687B9F4}"/>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arallelogram 95">
              <a:extLst>
                <a:ext uri="{FF2B5EF4-FFF2-40B4-BE49-F238E27FC236}">
                  <a16:creationId xmlns:a16="http://schemas.microsoft.com/office/drawing/2014/main" id="{14F8A664-DFB6-B9E7-4007-E6A97388A950}"/>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arallelogram 96">
              <a:extLst>
                <a:ext uri="{FF2B5EF4-FFF2-40B4-BE49-F238E27FC236}">
                  <a16:creationId xmlns:a16="http://schemas.microsoft.com/office/drawing/2014/main" id="{ECFD53F4-BA2C-3905-82D4-ABD742398454}"/>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arallelogram 97">
              <a:extLst>
                <a:ext uri="{FF2B5EF4-FFF2-40B4-BE49-F238E27FC236}">
                  <a16:creationId xmlns:a16="http://schemas.microsoft.com/office/drawing/2014/main" id="{BD464216-7F0C-25A0-8A3C-1D16EC52AB66}"/>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Parallelogram 98">
              <a:extLst>
                <a:ext uri="{FF2B5EF4-FFF2-40B4-BE49-F238E27FC236}">
                  <a16:creationId xmlns:a16="http://schemas.microsoft.com/office/drawing/2014/main" id="{DBDA067D-3467-B33B-8BD3-AFEA2BE56D3E}"/>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0A51E694-7970-A945-260E-2EFB1D1E6DE9}"/>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arallelogram 100">
              <a:extLst>
                <a:ext uri="{FF2B5EF4-FFF2-40B4-BE49-F238E27FC236}">
                  <a16:creationId xmlns:a16="http://schemas.microsoft.com/office/drawing/2014/main" id="{06A82841-2117-42B5-908C-82B528F155C2}"/>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Parallelogram 101">
              <a:extLst>
                <a:ext uri="{FF2B5EF4-FFF2-40B4-BE49-F238E27FC236}">
                  <a16:creationId xmlns:a16="http://schemas.microsoft.com/office/drawing/2014/main" id="{009E838D-4C08-51ED-7580-4F22C180D97C}"/>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arallelogram 102">
              <a:extLst>
                <a:ext uri="{FF2B5EF4-FFF2-40B4-BE49-F238E27FC236}">
                  <a16:creationId xmlns:a16="http://schemas.microsoft.com/office/drawing/2014/main" id="{6758837D-35C3-9CAF-47C8-632574B87A1D}"/>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arallelogram 103">
              <a:extLst>
                <a:ext uri="{FF2B5EF4-FFF2-40B4-BE49-F238E27FC236}">
                  <a16:creationId xmlns:a16="http://schemas.microsoft.com/office/drawing/2014/main" id="{D364284B-145E-A75D-F85F-8425B09BE231}"/>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arallelogram 104">
              <a:extLst>
                <a:ext uri="{FF2B5EF4-FFF2-40B4-BE49-F238E27FC236}">
                  <a16:creationId xmlns:a16="http://schemas.microsoft.com/office/drawing/2014/main" id="{C0727A71-3F05-60B2-A7F9-383B39130744}"/>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arallelogram 105">
              <a:extLst>
                <a:ext uri="{FF2B5EF4-FFF2-40B4-BE49-F238E27FC236}">
                  <a16:creationId xmlns:a16="http://schemas.microsoft.com/office/drawing/2014/main" id="{1A3D88A9-2930-07CE-425E-046738424D90}"/>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arallelogram 106">
              <a:extLst>
                <a:ext uri="{FF2B5EF4-FFF2-40B4-BE49-F238E27FC236}">
                  <a16:creationId xmlns:a16="http://schemas.microsoft.com/office/drawing/2014/main" id="{5D19FCA6-8B4E-66A8-6C81-CA65C08240C6}"/>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arallelogram 107">
              <a:extLst>
                <a:ext uri="{FF2B5EF4-FFF2-40B4-BE49-F238E27FC236}">
                  <a16:creationId xmlns:a16="http://schemas.microsoft.com/office/drawing/2014/main" id="{C9F1391A-60BB-E6D3-738B-7FECA6664406}"/>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a:extLst>
                <a:ext uri="{FF2B5EF4-FFF2-40B4-BE49-F238E27FC236}">
                  <a16:creationId xmlns:a16="http://schemas.microsoft.com/office/drawing/2014/main" id="{021EB84B-A580-20B3-453F-495169993E0D}"/>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a:extLst>
                <a:ext uri="{FF2B5EF4-FFF2-40B4-BE49-F238E27FC236}">
                  <a16:creationId xmlns:a16="http://schemas.microsoft.com/office/drawing/2014/main" id="{1F62341E-86F8-0502-6C31-ECE7517D2510}"/>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arallelogram 110">
              <a:extLst>
                <a:ext uri="{FF2B5EF4-FFF2-40B4-BE49-F238E27FC236}">
                  <a16:creationId xmlns:a16="http://schemas.microsoft.com/office/drawing/2014/main" id="{7BF4D338-FB12-A0A7-E109-D18073FAB96B}"/>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a:extLst>
                <a:ext uri="{FF2B5EF4-FFF2-40B4-BE49-F238E27FC236}">
                  <a16:creationId xmlns:a16="http://schemas.microsoft.com/office/drawing/2014/main" id="{4DC32418-1F78-5C9E-2FAC-62A613FA69CA}"/>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a:extLst>
                <a:ext uri="{FF2B5EF4-FFF2-40B4-BE49-F238E27FC236}">
                  <a16:creationId xmlns:a16="http://schemas.microsoft.com/office/drawing/2014/main" id="{AA132039-AC39-07C6-8B51-032E99E5F34D}"/>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ADBFC83B-7368-B4B6-2562-8DF483C0C37E}"/>
              </a:ext>
            </a:extLst>
          </p:cNvPr>
          <p:cNvGrpSpPr/>
          <p:nvPr/>
        </p:nvGrpSpPr>
        <p:grpSpPr>
          <a:xfrm>
            <a:off x="451786" y="6861759"/>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115" name="Parallelogram 114">
              <a:extLst>
                <a:ext uri="{FF2B5EF4-FFF2-40B4-BE49-F238E27FC236}">
                  <a16:creationId xmlns:a16="http://schemas.microsoft.com/office/drawing/2014/main" id="{3D88F1F3-CA88-6509-B2A4-CE27BB78A701}"/>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rallelogram 115">
              <a:extLst>
                <a:ext uri="{FF2B5EF4-FFF2-40B4-BE49-F238E27FC236}">
                  <a16:creationId xmlns:a16="http://schemas.microsoft.com/office/drawing/2014/main" id="{50EBA860-9608-3386-46FB-54733FC5DB34}"/>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arallelogram 116">
              <a:extLst>
                <a:ext uri="{FF2B5EF4-FFF2-40B4-BE49-F238E27FC236}">
                  <a16:creationId xmlns:a16="http://schemas.microsoft.com/office/drawing/2014/main" id="{03BB8607-A7D2-303F-548B-D074A40337B6}"/>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Parallelogram 117">
              <a:extLst>
                <a:ext uri="{FF2B5EF4-FFF2-40B4-BE49-F238E27FC236}">
                  <a16:creationId xmlns:a16="http://schemas.microsoft.com/office/drawing/2014/main" id="{B581F315-2076-2596-8028-41B90BAB8312}"/>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a:extLst>
                <a:ext uri="{FF2B5EF4-FFF2-40B4-BE49-F238E27FC236}">
                  <a16:creationId xmlns:a16="http://schemas.microsoft.com/office/drawing/2014/main" id="{2C14FC8F-410C-2271-FC97-21A60E55F404}"/>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arallelogram 119">
              <a:extLst>
                <a:ext uri="{FF2B5EF4-FFF2-40B4-BE49-F238E27FC236}">
                  <a16:creationId xmlns:a16="http://schemas.microsoft.com/office/drawing/2014/main" id="{452B2E2E-2900-BE95-BEC4-DC0063588C66}"/>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arallelogram 120">
              <a:extLst>
                <a:ext uri="{FF2B5EF4-FFF2-40B4-BE49-F238E27FC236}">
                  <a16:creationId xmlns:a16="http://schemas.microsoft.com/office/drawing/2014/main" id="{17506ACE-EE31-0E89-8838-F5A1A9BBE8EB}"/>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arallelogram 121">
              <a:extLst>
                <a:ext uri="{FF2B5EF4-FFF2-40B4-BE49-F238E27FC236}">
                  <a16:creationId xmlns:a16="http://schemas.microsoft.com/office/drawing/2014/main" id="{20007099-86E8-7D9D-CC63-503CF346623D}"/>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a:extLst>
                <a:ext uri="{FF2B5EF4-FFF2-40B4-BE49-F238E27FC236}">
                  <a16:creationId xmlns:a16="http://schemas.microsoft.com/office/drawing/2014/main" id="{9C475724-23BA-3F06-BDD3-361C6D78AE90}"/>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a:extLst>
                <a:ext uri="{FF2B5EF4-FFF2-40B4-BE49-F238E27FC236}">
                  <a16:creationId xmlns:a16="http://schemas.microsoft.com/office/drawing/2014/main" id="{761C586D-0CA0-E146-CA23-B15C0EE7DCB6}"/>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arallelogram 124">
              <a:extLst>
                <a:ext uri="{FF2B5EF4-FFF2-40B4-BE49-F238E27FC236}">
                  <a16:creationId xmlns:a16="http://schemas.microsoft.com/office/drawing/2014/main" id="{A117667B-4A90-81AB-9C88-49F87F218F79}"/>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arallelogram 125">
              <a:extLst>
                <a:ext uri="{FF2B5EF4-FFF2-40B4-BE49-F238E27FC236}">
                  <a16:creationId xmlns:a16="http://schemas.microsoft.com/office/drawing/2014/main" id="{2BDF3D20-0161-E333-9C21-55E1C3CC86E4}"/>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Parallelogram 126">
              <a:extLst>
                <a:ext uri="{FF2B5EF4-FFF2-40B4-BE49-F238E27FC236}">
                  <a16:creationId xmlns:a16="http://schemas.microsoft.com/office/drawing/2014/main" id="{87B20ACD-D60A-0B33-D5F1-15BCC9632A56}"/>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arallelogram 127">
              <a:extLst>
                <a:ext uri="{FF2B5EF4-FFF2-40B4-BE49-F238E27FC236}">
                  <a16:creationId xmlns:a16="http://schemas.microsoft.com/office/drawing/2014/main" id="{315A5168-2BF7-006B-F4DB-4E86A54EC72F}"/>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arallelogram 128">
              <a:extLst>
                <a:ext uri="{FF2B5EF4-FFF2-40B4-BE49-F238E27FC236}">
                  <a16:creationId xmlns:a16="http://schemas.microsoft.com/office/drawing/2014/main" id="{98E15833-6C11-D4BE-18E7-DF2AF70DD832}"/>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Parallelogram 129">
              <a:extLst>
                <a:ext uri="{FF2B5EF4-FFF2-40B4-BE49-F238E27FC236}">
                  <a16:creationId xmlns:a16="http://schemas.microsoft.com/office/drawing/2014/main" id="{A3588643-E9FB-CD4D-7AFA-36E4956E22DC}"/>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Parallelogram 130">
              <a:extLst>
                <a:ext uri="{FF2B5EF4-FFF2-40B4-BE49-F238E27FC236}">
                  <a16:creationId xmlns:a16="http://schemas.microsoft.com/office/drawing/2014/main" id="{2E804950-15F5-D06A-973A-BD105680BD62}"/>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a:extLst>
                <a:ext uri="{FF2B5EF4-FFF2-40B4-BE49-F238E27FC236}">
                  <a16:creationId xmlns:a16="http://schemas.microsoft.com/office/drawing/2014/main" id="{13FA808A-6C87-C0D2-6F01-0637F0A99FE5}"/>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arallelogram 132">
              <a:extLst>
                <a:ext uri="{FF2B5EF4-FFF2-40B4-BE49-F238E27FC236}">
                  <a16:creationId xmlns:a16="http://schemas.microsoft.com/office/drawing/2014/main" id="{FFFADC2B-5A89-D8D4-4284-FD500B364878}"/>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7" name="Picture 136">
            <a:extLst>
              <a:ext uri="{FF2B5EF4-FFF2-40B4-BE49-F238E27FC236}">
                <a16:creationId xmlns:a16="http://schemas.microsoft.com/office/drawing/2014/main" id="{F9DF8517-B032-EAB7-C721-5D5FEDB155CA}"/>
              </a:ext>
            </a:extLst>
          </p:cNvPr>
          <p:cNvPicPr>
            <a:picLocks noChangeAspect="1"/>
          </p:cNvPicPr>
          <p:nvPr/>
        </p:nvPicPr>
        <p:blipFill>
          <a:blip r:embed="rId3"/>
          <a:stretch>
            <a:fillRect/>
          </a:stretch>
        </p:blipFill>
        <p:spPr>
          <a:xfrm>
            <a:off x="787863" y="4251414"/>
            <a:ext cx="3885588" cy="2173021"/>
          </a:xfrm>
          <a:prstGeom prst="rect">
            <a:avLst/>
          </a:prstGeom>
        </p:spPr>
      </p:pic>
      <p:pic>
        <p:nvPicPr>
          <p:cNvPr id="138" name="Picture 137" descr="A blue and orange letters on a black background&#10;&#10;Description automatically generated">
            <a:extLst>
              <a:ext uri="{FF2B5EF4-FFF2-40B4-BE49-F238E27FC236}">
                <a16:creationId xmlns:a16="http://schemas.microsoft.com/office/drawing/2014/main" id="{91564E79-7309-5240-C66E-CA14FE582675}"/>
              </a:ext>
            </a:extLst>
          </p:cNvPr>
          <p:cNvPicPr>
            <a:picLocks noChangeAspect="1"/>
          </p:cNvPicPr>
          <p:nvPr/>
        </p:nvPicPr>
        <p:blipFill>
          <a:blip r:embed="rId4"/>
          <a:stretch>
            <a:fillRect/>
          </a:stretch>
        </p:blipFill>
        <p:spPr>
          <a:xfrm>
            <a:off x="598015" y="3220720"/>
            <a:ext cx="4272860" cy="735611"/>
          </a:xfrm>
          <a:prstGeom prst="rect">
            <a:avLst/>
          </a:prstGeom>
        </p:spPr>
      </p:pic>
      <p:sp>
        <p:nvSpPr>
          <p:cNvPr id="140" name="TextBox 139">
            <a:extLst>
              <a:ext uri="{FF2B5EF4-FFF2-40B4-BE49-F238E27FC236}">
                <a16:creationId xmlns:a16="http://schemas.microsoft.com/office/drawing/2014/main" id="{17AD415E-9E08-D88A-9358-8F822825B1DA}"/>
              </a:ext>
            </a:extLst>
          </p:cNvPr>
          <p:cNvSpPr txBox="1"/>
          <p:nvPr/>
        </p:nvSpPr>
        <p:spPr>
          <a:xfrm>
            <a:off x="470961" y="6202"/>
            <a:ext cx="8648008" cy="2308324"/>
          </a:xfrm>
          <a:prstGeom prst="rect">
            <a:avLst/>
          </a:prstGeom>
          <a:noFill/>
        </p:spPr>
        <p:txBody>
          <a:bodyPr wrap="none" rtlCol="0">
            <a:spAutoFit/>
          </a:bodyPr>
          <a:lstStyle/>
          <a:p>
            <a:r>
              <a:rPr lang="en-US" sz="4800" b="1" dirty="0">
                <a:latin typeface="Arial Black" panose="020B0A04020102020204" pitchFamily="34" charset="0"/>
              </a:rPr>
              <a:t>Procedures for </a:t>
            </a:r>
          </a:p>
          <a:p>
            <a:r>
              <a:rPr lang="en-US" sz="4800" b="1" dirty="0">
                <a:latin typeface="Arial Black" panose="020B0A04020102020204" pitchFamily="34" charset="0"/>
              </a:rPr>
              <a:t>Drug and Alcohol Testing</a:t>
            </a:r>
          </a:p>
          <a:p>
            <a:r>
              <a:rPr lang="en-US" sz="4800" b="1" dirty="0">
                <a:latin typeface="Arial Black" panose="020B0A04020102020204" pitchFamily="34" charset="0"/>
              </a:rPr>
              <a:t>For Food Services Staff</a:t>
            </a:r>
          </a:p>
        </p:txBody>
      </p:sp>
      <p:grpSp>
        <p:nvGrpSpPr>
          <p:cNvPr id="143" name="Group 142">
            <a:extLst>
              <a:ext uri="{FF2B5EF4-FFF2-40B4-BE49-F238E27FC236}">
                <a16:creationId xmlns:a16="http://schemas.microsoft.com/office/drawing/2014/main" id="{DC13831A-E273-D622-68B1-6C3853C9288C}"/>
              </a:ext>
            </a:extLst>
          </p:cNvPr>
          <p:cNvGrpSpPr/>
          <p:nvPr/>
        </p:nvGrpSpPr>
        <p:grpSpPr>
          <a:xfrm>
            <a:off x="7355282" y="2126755"/>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144" name="Parallelogram 143">
              <a:extLst>
                <a:ext uri="{FF2B5EF4-FFF2-40B4-BE49-F238E27FC236}">
                  <a16:creationId xmlns:a16="http://schemas.microsoft.com/office/drawing/2014/main" id="{61D25B96-7494-DFCE-E610-1EC6B6314919}"/>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arallelogram 144">
              <a:extLst>
                <a:ext uri="{FF2B5EF4-FFF2-40B4-BE49-F238E27FC236}">
                  <a16:creationId xmlns:a16="http://schemas.microsoft.com/office/drawing/2014/main" id="{1F7C72B9-523F-BCC5-0952-87588D51DD17}"/>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arallelogram 145">
              <a:extLst>
                <a:ext uri="{FF2B5EF4-FFF2-40B4-BE49-F238E27FC236}">
                  <a16:creationId xmlns:a16="http://schemas.microsoft.com/office/drawing/2014/main" id="{7E5CE7E5-41F2-83F4-9BCB-B2CB34FADA4A}"/>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arallelogram 146">
              <a:extLst>
                <a:ext uri="{FF2B5EF4-FFF2-40B4-BE49-F238E27FC236}">
                  <a16:creationId xmlns:a16="http://schemas.microsoft.com/office/drawing/2014/main" id="{26DF484A-0EF7-3466-C575-0E3A84BE1DAA}"/>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arallelogram 147">
              <a:extLst>
                <a:ext uri="{FF2B5EF4-FFF2-40B4-BE49-F238E27FC236}">
                  <a16:creationId xmlns:a16="http://schemas.microsoft.com/office/drawing/2014/main" id="{3ABAB70E-582E-C7A4-44E3-7AE724A01937}"/>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arallelogram 148">
              <a:extLst>
                <a:ext uri="{FF2B5EF4-FFF2-40B4-BE49-F238E27FC236}">
                  <a16:creationId xmlns:a16="http://schemas.microsoft.com/office/drawing/2014/main" id="{33D1E1BE-0B81-3071-E792-D30135FAAE09}"/>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a:extLst>
                <a:ext uri="{FF2B5EF4-FFF2-40B4-BE49-F238E27FC236}">
                  <a16:creationId xmlns:a16="http://schemas.microsoft.com/office/drawing/2014/main" id="{6EA23D2A-BEC7-967D-83F0-4C2C8275737B}"/>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arallelogram 150">
              <a:extLst>
                <a:ext uri="{FF2B5EF4-FFF2-40B4-BE49-F238E27FC236}">
                  <a16:creationId xmlns:a16="http://schemas.microsoft.com/office/drawing/2014/main" id="{40281AFD-E66A-4BE2-7213-1854A924E27C}"/>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arallelogram 151">
              <a:extLst>
                <a:ext uri="{FF2B5EF4-FFF2-40B4-BE49-F238E27FC236}">
                  <a16:creationId xmlns:a16="http://schemas.microsoft.com/office/drawing/2014/main" id="{1BEAF9C5-656D-C3B5-9D37-2A7563A12602}"/>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arallelogram 152">
              <a:extLst>
                <a:ext uri="{FF2B5EF4-FFF2-40B4-BE49-F238E27FC236}">
                  <a16:creationId xmlns:a16="http://schemas.microsoft.com/office/drawing/2014/main" id="{1B1384B7-3504-2011-01BC-47328CD0795D}"/>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a:extLst>
                <a:ext uri="{FF2B5EF4-FFF2-40B4-BE49-F238E27FC236}">
                  <a16:creationId xmlns:a16="http://schemas.microsoft.com/office/drawing/2014/main" id="{0B322A39-B3EB-2F04-56FD-07A9F476541F}"/>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a:extLst>
                <a:ext uri="{FF2B5EF4-FFF2-40B4-BE49-F238E27FC236}">
                  <a16:creationId xmlns:a16="http://schemas.microsoft.com/office/drawing/2014/main" id="{54DC1CF9-810E-5134-30FB-77CE1D866661}"/>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arallelogram 155">
              <a:extLst>
                <a:ext uri="{FF2B5EF4-FFF2-40B4-BE49-F238E27FC236}">
                  <a16:creationId xmlns:a16="http://schemas.microsoft.com/office/drawing/2014/main" id="{ECB419FE-DD5F-9B03-D20A-D64839476975}"/>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a:extLst>
                <a:ext uri="{FF2B5EF4-FFF2-40B4-BE49-F238E27FC236}">
                  <a16:creationId xmlns:a16="http://schemas.microsoft.com/office/drawing/2014/main" id="{2BBDE0B4-C9E9-AC5E-7EED-D35B1DC7B784}"/>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a:extLst>
                <a:ext uri="{FF2B5EF4-FFF2-40B4-BE49-F238E27FC236}">
                  <a16:creationId xmlns:a16="http://schemas.microsoft.com/office/drawing/2014/main" id="{E46BDD99-F0CC-BA2B-E96C-817429D3FBA3}"/>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a:extLst>
                <a:ext uri="{FF2B5EF4-FFF2-40B4-BE49-F238E27FC236}">
                  <a16:creationId xmlns:a16="http://schemas.microsoft.com/office/drawing/2014/main" id="{9143B2CC-BC4D-D597-276D-56E1D0E059BC}"/>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arallelogram 159">
              <a:extLst>
                <a:ext uri="{FF2B5EF4-FFF2-40B4-BE49-F238E27FC236}">
                  <a16:creationId xmlns:a16="http://schemas.microsoft.com/office/drawing/2014/main" id="{AA5D3E59-BCE0-513F-AB4D-294158C5A5CC}"/>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arallelogram 160">
              <a:extLst>
                <a:ext uri="{FF2B5EF4-FFF2-40B4-BE49-F238E27FC236}">
                  <a16:creationId xmlns:a16="http://schemas.microsoft.com/office/drawing/2014/main" id="{630D5F86-3E89-3600-5AE7-1235D72CCF6D}"/>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arallelogram 161">
              <a:extLst>
                <a:ext uri="{FF2B5EF4-FFF2-40B4-BE49-F238E27FC236}">
                  <a16:creationId xmlns:a16="http://schemas.microsoft.com/office/drawing/2014/main" id="{E2DE5240-01BF-3781-2BE2-F5A1144B6694}"/>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1A2EB185-1F57-BEBA-343A-63841D4A3E3C}"/>
              </a:ext>
            </a:extLst>
          </p:cNvPr>
          <p:cNvGrpSpPr/>
          <p:nvPr/>
        </p:nvGrpSpPr>
        <p:grpSpPr>
          <a:xfrm>
            <a:off x="8747202" y="1171715"/>
            <a:ext cx="11798965" cy="914400"/>
            <a:chOff x="11162" y="6858000"/>
            <a:chExt cx="10934261" cy="914400"/>
          </a:xfrm>
          <a:gradFill flip="none" rotWithShape="1">
            <a:gsLst>
              <a:gs pos="56000">
                <a:schemeClr val="tx2">
                  <a:lumMod val="75000"/>
                  <a:lumOff val="25000"/>
                </a:schemeClr>
              </a:gs>
              <a:gs pos="73000">
                <a:schemeClr val="accent1">
                  <a:lumMod val="45000"/>
                  <a:lumOff val="55000"/>
                </a:schemeClr>
              </a:gs>
              <a:gs pos="87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164" name="Parallelogram 163">
              <a:extLst>
                <a:ext uri="{FF2B5EF4-FFF2-40B4-BE49-F238E27FC236}">
                  <a16:creationId xmlns:a16="http://schemas.microsoft.com/office/drawing/2014/main" id="{8C45D262-95DA-A322-E1C1-2B19631FD58F}"/>
                </a:ext>
              </a:extLst>
            </p:cNvPr>
            <p:cNvSpPr/>
            <p:nvPr/>
          </p:nvSpPr>
          <p:spPr>
            <a:xfrm>
              <a:off x="1116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Parallelogram 164">
              <a:extLst>
                <a:ext uri="{FF2B5EF4-FFF2-40B4-BE49-F238E27FC236}">
                  <a16:creationId xmlns:a16="http://schemas.microsoft.com/office/drawing/2014/main" id="{A6546FE3-9E7E-1023-70A4-3648A87CA983}"/>
                </a:ext>
              </a:extLst>
            </p:cNvPr>
            <p:cNvSpPr/>
            <p:nvPr/>
          </p:nvSpPr>
          <p:spPr>
            <a:xfrm>
              <a:off x="54702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Parallelogram 165">
              <a:extLst>
                <a:ext uri="{FF2B5EF4-FFF2-40B4-BE49-F238E27FC236}">
                  <a16:creationId xmlns:a16="http://schemas.microsoft.com/office/drawing/2014/main" id="{AF64BA7D-7F0C-DB80-033F-6D07A0D0A9C5}"/>
                </a:ext>
              </a:extLst>
            </p:cNvPr>
            <p:cNvSpPr/>
            <p:nvPr/>
          </p:nvSpPr>
          <p:spPr>
            <a:xfrm>
              <a:off x="108287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Parallelogram 166">
              <a:extLst>
                <a:ext uri="{FF2B5EF4-FFF2-40B4-BE49-F238E27FC236}">
                  <a16:creationId xmlns:a16="http://schemas.microsoft.com/office/drawing/2014/main" id="{747B444D-3ABC-A7E6-72EC-25EB3CA815B3}"/>
                </a:ext>
              </a:extLst>
            </p:cNvPr>
            <p:cNvSpPr/>
            <p:nvPr/>
          </p:nvSpPr>
          <p:spPr>
            <a:xfrm>
              <a:off x="161873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a:extLst>
                <a:ext uri="{FF2B5EF4-FFF2-40B4-BE49-F238E27FC236}">
                  <a16:creationId xmlns:a16="http://schemas.microsoft.com/office/drawing/2014/main" id="{3E15379A-8A3B-E652-7B70-7F89D02A9DC5}"/>
                </a:ext>
              </a:extLst>
            </p:cNvPr>
            <p:cNvSpPr/>
            <p:nvPr/>
          </p:nvSpPr>
          <p:spPr>
            <a:xfrm>
              <a:off x="215459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a:extLst>
                <a:ext uri="{FF2B5EF4-FFF2-40B4-BE49-F238E27FC236}">
                  <a16:creationId xmlns:a16="http://schemas.microsoft.com/office/drawing/2014/main" id="{717DFAB9-6F75-2D96-91BC-B83CDE0B7E0A}"/>
                </a:ext>
              </a:extLst>
            </p:cNvPr>
            <p:cNvSpPr/>
            <p:nvPr/>
          </p:nvSpPr>
          <p:spPr>
            <a:xfrm>
              <a:off x="269045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Parallelogram 169">
              <a:extLst>
                <a:ext uri="{FF2B5EF4-FFF2-40B4-BE49-F238E27FC236}">
                  <a16:creationId xmlns:a16="http://schemas.microsoft.com/office/drawing/2014/main" id="{ADCAFEFC-12E3-20BA-675F-81705904955F}"/>
                </a:ext>
              </a:extLst>
            </p:cNvPr>
            <p:cNvSpPr/>
            <p:nvPr/>
          </p:nvSpPr>
          <p:spPr>
            <a:xfrm>
              <a:off x="322631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arallelogram 170">
              <a:extLst>
                <a:ext uri="{FF2B5EF4-FFF2-40B4-BE49-F238E27FC236}">
                  <a16:creationId xmlns:a16="http://schemas.microsoft.com/office/drawing/2014/main" id="{F630CC3E-82AD-DE7C-1A6E-A352324ECE50}"/>
                </a:ext>
              </a:extLst>
            </p:cNvPr>
            <p:cNvSpPr/>
            <p:nvPr/>
          </p:nvSpPr>
          <p:spPr>
            <a:xfrm>
              <a:off x="376216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Parallelogram 171">
              <a:extLst>
                <a:ext uri="{FF2B5EF4-FFF2-40B4-BE49-F238E27FC236}">
                  <a16:creationId xmlns:a16="http://schemas.microsoft.com/office/drawing/2014/main" id="{290EB2B8-EB2D-D323-13F4-D3DA9D154374}"/>
                </a:ext>
              </a:extLst>
            </p:cNvPr>
            <p:cNvSpPr/>
            <p:nvPr/>
          </p:nvSpPr>
          <p:spPr>
            <a:xfrm>
              <a:off x="429802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Parallelogram 172">
              <a:extLst>
                <a:ext uri="{FF2B5EF4-FFF2-40B4-BE49-F238E27FC236}">
                  <a16:creationId xmlns:a16="http://schemas.microsoft.com/office/drawing/2014/main" id="{4DE6FF1B-2C6E-EC1C-6CB8-143A11816663}"/>
                </a:ext>
              </a:extLst>
            </p:cNvPr>
            <p:cNvSpPr/>
            <p:nvPr/>
          </p:nvSpPr>
          <p:spPr>
            <a:xfrm>
              <a:off x="483388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arallelogram 173">
              <a:extLst>
                <a:ext uri="{FF2B5EF4-FFF2-40B4-BE49-F238E27FC236}">
                  <a16:creationId xmlns:a16="http://schemas.microsoft.com/office/drawing/2014/main" id="{7F8F9CAB-24FC-E208-87F0-15B43CEE2745}"/>
                </a:ext>
              </a:extLst>
            </p:cNvPr>
            <p:cNvSpPr/>
            <p:nvPr/>
          </p:nvSpPr>
          <p:spPr>
            <a:xfrm>
              <a:off x="537810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arallelogram 174">
              <a:extLst>
                <a:ext uri="{FF2B5EF4-FFF2-40B4-BE49-F238E27FC236}">
                  <a16:creationId xmlns:a16="http://schemas.microsoft.com/office/drawing/2014/main" id="{AE76854D-BEF7-579B-36DD-6525B349C511}"/>
                </a:ext>
              </a:extLst>
            </p:cNvPr>
            <p:cNvSpPr/>
            <p:nvPr/>
          </p:nvSpPr>
          <p:spPr>
            <a:xfrm>
              <a:off x="592231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arallelogram 175">
              <a:extLst>
                <a:ext uri="{FF2B5EF4-FFF2-40B4-BE49-F238E27FC236}">
                  <a16:creationId xmlns:a16="http://schemas.microsoft.com/office/drawing/2014/main" id="{087A833A-4695-9FFF-699A-76A256B23AE7}"/>
                </a:ext>
              </a:extLst>
            </p:cNvPr>
            <p:cNvSpPr/>
            <p:nvPr/>
          </p:nvSpPr>
          <p:spPr>
            <a:xfrm>
              <a:off x="646653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arallelogram 176">
              <a:extLst>
                <a:ext uri="{FF2B5EF4-FFF2-40B4-BE49-F238E27FC236}">
                  <a16:creationId xmlns:a16="http://schemas.microsoft.com/office/drawing/2014/main" id="{2334B913-92FC-53AD-F144-F16ACC753D12}"/>
                </a:ext>
              </a:extLst>
            </p:cNvPr>
            <p:cNvSpPr/>
            <p:nvPr/>
          </p:nvSpPr>
          <p:spPr>
            <a:xfrm>
              <a:off x="701074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arallelogram 177">
              <a:extLst>
                <a:ext uri="{FF2B5EF4-FFF2-40B4-BE49-F238E27FC236}">
                  <a16:creationId xmlns:a16="http://schemas.microsoft.com/office/drawing/2014/main" id="{382A9EF0-E654-E3D3-E9D2-A83515A2BBC6}"/>
                </a:ext>
              </a:extLst>
            </p:cNvPr>
            <p:cNvSpPr/>
            <p:nvPr/>
          </p:nvSpPr>
          <p:spPr>
            <a:xfrm>
              <a:off x="7554964"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arallelogram 178">
              <a:extLst>
                <a:ext uri="{FF2B5EF4-FFF2-40B4-BE49-F238E27FC236}">
                  <a16:creationId xmlns:a16="http://schemas.microsoft.com/office/drawing/2014/main" id="{35B27C88-66F5-8F8D-50D5-FED849953C27}"/>
                </a:ext>
              </a:extLst>
            </p:cNvPr>
            <p:cNvSpPr/>
            <p:nvPr/>
          </p:nvSpPr>
          <p:spPr>
            <a:xfrm>
              <a:off x="8099180"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arallelogram 179">
              <a:extLst>
                <a:ext uri="{FF2B5EF4-FFF2-40B4-BE49-F238E27FC236}">
                  <a16:creationId xmlns:a16="http://schemas.microsoft.com/office/drawing/2014/main" id="{5676636B-F8BD-8E55-FC3C-170468F5B08A}"/>
                </a:ext>
              </a:extLst>
            </p:cNvPr>
            <p:cNvSpPr/>
            <p:nvPr/>
          </p:nvSpPr>
          <p:spPr>
            <a:xfrm>
              <a:off x="8643396"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arallelogram 180">
              <a:extLst>
                <a:ext uri="{FF2B5EF4-FFF2-40B4-BE49-F238E27FC236}">
                  <a16:creationId xmlns:a16="http://schemas.microsoft.com/office/drawing/2014/main" id="{0BAFE8D8-13D8-4CDB-B18E-A30941A3B95C}"/>
                </a:ext>
              </a:extLst>
            </p:cNvPr>
            <p:cNvSpPr/>
            <p:nvPr/>
          </p:nvSpPr>
          <p:spPr>
            <a:xfrm>
              <a:off x="9187612"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a:extLst>
                <a:ext uri="{FF2B5EF4-FFF2-40B4-BE49-F238E27FC236}">
                  <a16:creationId xmlns:a16="http://schemas.microsoft.com/office/drawing/2014/main" id="{0E4692BC-927E-2124-CD61-276B6CB6004B}"/>
                </a:ext>
              </a:extLst>
            </p:cNvPr>
            <p:cNvSpPr/>
            <p:nvPr/>
          </p:nvSpPr>
          <p:spPr>
            <a:xfrm>
              <a:off x="9731828" y="6858000"/>
              <a:ext cx="1213595" cy="914400"/>
            </a:xfrm>
            <a:prstGeom prst="parallelogram">
              <a:avLst>
                <a:gd name="adj" fmla="val 8521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Freeform 16">
            <a:extLst>
              <a:ext uri="{FF2B5EF4-FFF2-40B4-BE49-F238E27FC236}">
                <a16:creationId xmlns:a16="http://schemas.microsoft.com/office/drawing/2014/main" id="{5C3CDF1B-41EC-B601-ACAD-5A08DA1ADF6D}"/>
              </a:ext>
            </a:extLst>
          </p:cNvPr>
          <p:cNvSpPr/>
          <p:nvPr/>
        </p:nvSpPr>
        <p:spPr>
          <a:xfrm>
            <a:off x="948741" y="6404348"/>
            <a:ext cx="3571451" cy="823171"/>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5"/>
            <a:stretch>
              <a:fillRect/>
            </a:stretch>
          </a:blipFill>
        </p:spPr>
        <p:txBody>
          <a:bodyPr/>
          <a:lstStyle/>
          <a:p>
            <a:pPr defTabSz="570586">
              <a:defRPr/>
            </a:pPr>
            <a:endParaRPr lang="en-US" sz="1123" kern="0" dirty="0">
              <a:solidFill>
                <a:prstClr val="black"/>
              </a:solidFill>
              <a:latin typeface="Calibri"/>
            </a:endParaRPr>
          </a:p>
        </p:txBody>
      </p:sp>
    </p:spTree>
    <p:extLst>
      <p:ext uri="{BB962C8B-B14F-4D97-AF65-F5344CB8AC3E}">
        <p14:creationId xmlns:p14="http://schemas.microsoft.com/office/powerpoint/2010/main" val="140371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369488" cy="830997"/>
          </a:xfrm>
          <a:prstGeom prst="rect">
            <a:avLst/>
          </a:prstGeom>
          <a:noFill/>
        </p:spPr>
        <p:txBody>
          <a:bodyPr wrap="none" rtlCol="0">
            <a:spAutoFit/>
          </a:bodyPr>
          <a:lstStyle/>
          <a:p>
            <a:r>
              <a:rPr lang="en-US" sz="4800" b="1" dirty="0">
                <a:latin typeface="Arial Black" panose="020B0A04020102020204" pitchFamily="34" charset="0"/>
              </a:rPr>
              <a:t>Supervisor Responsibilities</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955002"/>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70158" y="2953129"/>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1095274"/>
            <a:ext cx="8915644" cy="1754326"/>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Supervisors will inform all employees of this policy and post a copy of “Notice to all Employees: Drug-Free and Alcohol-Free Workplace” at every work location in the district. All persons hired shall be provided a copy of this notice as part of their processing for employment. Employee acknowledgement of receipt of this notice shall be filed in the employee’s personnel folder.</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8" y="3025771"/>
            <a:ext cx="8915645" cy="1477328"/>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If a supervisor has reasonable suspicion that an employee is under the influence while at work, the supervisor will inform the employee of his/her reasonable suspicion and direct the employee to take a drug and alcohol test as a condition of employment. Failure of a supervisor to implement/enforce this policy may result in discipline for the supervisor.</a:t>
            </a:r>
          </a:p>
        </p:txBody>
      </p:sp>
      <mc:AlternateContent xmlns:mc="http://schemas.openxmlformats.org/markup-compatibility/2006">
        <mc:Choice xmlns:am3d="http://schemas.microsoft.com/office/drawing/2017/model3d" Requires="am3d">
          <p:graphicFrame>
            <p:nvGraphicFramePr>
              <p:cNvPr id="5" name="3D Model 4" descr="Warning">
                <a:extLst>
                  <a:ext uri="{FF2B5EF4-FFF2-40B4-BE49-F238E27FC236}">
                    <a16:creationId xmlns:a16="http://schemas.microsoft.com/office/drawing/2014/main" id="{450E6AED-ED3F-027D-A426-18D09DE25772}"/>
                  </a:ext>
                </a:extLst>
              </p:cNvPr>
              <p:cNvGraphicFramePr>
                <a:graphicFrameLocks noChangeAspect="1"/>
              </p:cNvGraphicFramePr>
              <p:nvPr>
                <p:extLst>
                  <p:ext uri="{D42A27DB-BD31-4B8C-83A1-F6EECF244321}">
                    <p14:modId xmlns:p14="http://schemas.microsoft.com/office/powerpoint/2010/main" val="216726869"/>
                  </p:ext>
                </p:extLst>
              </p:nvPr>
            </p:nvGraphicFramePr>
            <p:xfrm>
              <a:off x="3860493" y="4758881"/>
              <a:ext cx="2370249" cy="1979024"/>
            </p:xfrm>
            <a:graphic>
              <a:graphicData uri="http://schemas.microsoft.com/office/drawing/2017/model3d">
                <am3d:model3d r:embed="rId5">
                  <am3d:spPr>
                    <a:xfrm>
                      <a:off x="0" y="0"/>
                      <a:ext cx="2370249" cy="1979024"/>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997675" ay="-1465055" az="422268"/>
                    <am3d:postTrans dx="0" dy="0" dz="0"/>
                  </am3d:trans>
                  <am3d:raster rName="Office3DRenderer" rVer="16.0.8326">
                    <am3d:blip r:embed="rId6"/>
                  </am3d:raster>
                  <am3d:objViewport viewportSz="3090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Warning">
                <a:extLst>
                  <a:ext uri="{FF2B5EF4-FFF2-40B4-BE49-F238E27FC236}">
                    <a16:creationId xmlns:a16="http://schemas.microsoft.com/office/drawing/2014/main" id="{450E6AED-ED3F-027D-A426-18D09DE25772}"/>
                  </a:ext>
                </a:extLst>
              </p:cNvPr>
              <p:cNvPicPr>
                <a:picLocks noGrp="1" noRot="1" noChangeAspect="1" noMove="1" noResize="1" noEditPoints="1" noAdjustHandles="1" noChangeArrowheads="1" noChangeShapeType="1" noCrop="1"/>
              </p:cNvPicPr>
              <p:nvPr/>
            </p:nvPicPr>
            <p:blipFill>
              <a:blip r:embed="rId6"/>
              <a:stretch>
                <a:fillRect/>
              </a:stretch>
            </p:blipFill>
            <p:spPr>
              <a:xfrm>
                <a:off x="3860493" y="4758881"/>
                <a:ext cx="2370249" cy="1979024"/>
              </a:xfrm>
              <a:prstGeom prst="rect">
                <a:avLst/>
              </a:prstGeom>
            </p:spPr>
          </p:pic>
        </mc:Fallback>
      </mc:AlternateContent>
    </p:spTree>
    <p:extLst>
      <p:ext uri="{BB962C8B-B14F-4D97-AF65-F5344CB8AC3E}">
        <p14:creationId xmlns:p14="http://schemas.microsoft.com/office/powerpoint/2010/main" val="126171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1000"/>
                                  </p:stCondLst>
                                  <p:childTnLst>
                                    <p:anim calcmode="lin" valueType="num">
                                      <p:cBhvr additive="sum">
                                        <p:cTn id="6"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369488" cy="830997"/>
          </a:xfrm>
          <a:prstGeom prst="rect">
            <a:avLst/>
          </a:prstGeom>
          <a:noFill/>
        </p:spPr>
        <p:txBody>
          <a:bodyPr wrap="none" rtlCol="0">
            <a:spAutoFit/>
          </a:bodyPr>
          <a:lstStyle/>
          <a:p>
            <a:r>
              <a:rPr lang="en-US" sz="4800" b="1" dirty="0">
                <a:latin typeface="Arial Black" panose="020B0A04020102020204" pitchFamily="34" charset="0"/>
              </a:rPr>
              <a:t>Supervisor Responsibilities</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1024452"/>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70158" y="2189202"/>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1095274"/>
            <a:ext cx="8915644"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Supervisors are expected to encourage employees and family members who need assistance in these areas to use one of the district provided health insurance plans, as appropriate.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8" y="2261840"/>
            <a:ext cx="8915645" cy="1754326"/>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Supervisory personnel are further responsible for informing visitors and staff about this tobacco-free workplace policy by ensuring that the “Notice to all Employees: Tobacco-Free Schools’ is prominently posted. All persons hired after the date of this bulletin shall be provided a copy of the “Notice to all Employees Tobacco-Free Schools” as part of their processing for employment.</a:t>
            </a:r>
          </a:p>
        </p:txBody>
      </p:sp>
      <mc:AlternateContent xmlns:mc="http://schemas.openxmlformats.org/markup-compatibility/2006">
        <mc:Choice xmlns:am3d="http://schemas.microsoft.com/office/drawing/2017/model3d" Requires="am3d">
          <p:graphicFrame>
            <p:nvGraphicFramePr>
              <p:cNvPr id="3" name="3D Model 2" descr="Tobacco Pipe">
                <a:extLst>
                  <a:ext uri="{FF2B5EF4-FFF2-40B4-BE49-F238E27FC236}">
                    <a16:creationId xmlns:a16="http://schemas.microsoft.com/office/drawing/2014/main" id="{4CB41056-3BD5-2394-19FE-F255B94993C3}"/>
                  </a:ext>
                </a:extLst>
              </p:cNvPr>
              <p:cNvGraphicFramePr>
                <a:graphicFrameLocks noChangeAspect="1"/>
              </p:cNvGraphicFramePr>
              <p:nvPr>
                <p:extLst>
                  <p:ext uri="{D42A27DB-BD31-4B8C-83A1-F6EECF244321}">
                    <p14:modId xmlns:p14="http://schemas.microsoft.com/office/powerpoint/2010/main" val="4100081949"/>
                  </p:ext>
                </p:extLst>
              </p:nvPr>
            </p:nvGraphicFramePr>
            <p:xfrm>
              <a:off x="3975659" y="4321562"/>
              <a:ext cx="1987363" cy="2063433"/>
            </p:xfrm>
            <a:graphic>
              <a:graphicData uri="http://schemas.microsoft.com/office/drawing/2017/model3d">
                <am3d:model3d r:embed="rId5">
                  <am3d:spPr>
                    <a:xfrm>
                      <a:off x="0" y="0"/>
                      <a:ext cx="1987363" cy="2063433"/>
                    </a:xfrm>
                    <a:prstGeom prst="rect">
                      <a:avLst/>
                    </a:prstGeom>
                  </am3d:spPr>
                  <am3d:camera>
                    <am3d:pos x="0" y="0" z="53650677"/>
                    <am3d:up dx="0" dy="36000000" dz="0"/>
                    <am3d:lookAt x="0" y="0" z="0"/>
                    <am3d:perspective fov="2700000"/>
                  </am3d:camera>
                  <am3d:trans>
                    <am3d:meterPerModelUnit n="6666666" d="1000000"/>
                    <am3d:preTrans dx="1554229" dy="-1155351" dz="3851159"/>
                    <am3d:scale>
                      <am3d:sx n="1000000" d="1000000"/>
                      <am3d:sy n="1000000" d="1000000"/>
                      <am3d:sz n="1000000" d="1000000"/>
                    </am3d:scale>
                    <am3d:rot ax="2727599" ay="-2554745" az="-2070646"/>
                    <am3d:postTrans dx="0" dy="0" dz="0"/>
                  </am3d:trans>
                  <am3d:raster rName="Office3DRenderer" rVer="16.0.8326">
                    <am3d:blip r:embed="rId6"/>
                  </am3d:raster>
                  <am3d:objViewport viewportSz="28051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obacco Pipe">
                <a:extLst>
                  <a:ext uri="{FF2B5EF4-FFF2-40B4-BE49-F238E27FC236}">
                    <a16:creationId xmlns:a16="http://schemas.microsoft.com/office/drawing/2014/main" id="{4CB41056-3BD5-2394-19FE-F255B94993C3}"/>
                  </a:ext>
                </a:extLst>
              </p:cNvPr>
              <p:cNvPicPr>
                <a:picLocks noGrp="1" noRot="1" noChangeAspect="1" noMove="1" noResize="1" noEditPoints="1" noAdjustHandles="1" noChangeArrowheads="1" noChangeShapeType="1" noCrop="1"/>
              </p:cNvPicPr>
              <p:nvPr/>
            </p:nvPicPr>
            <p:blipFill>
              <a:blip r:embed="rId6"/>
              <a:stretch>
                <a:fillRect/>
              </a:stretch>
            </p:blipFill>
            <p:spPr>
              <a:xfrm>
                <a:off x="3975659" y="4321562"/>
                <a:ext cx="1987363" cy="206343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No' sign">
                <a:extLst>
                  <a:ext uri="{FF2B5EF4-FFF2-40B4-BE49-F238E27FC236}">
                    <a16:creationId xmlns:a16="http://schemas.microsoft.com/office/drawing/2014/main" id="{2D351289-BE24-3C4C-57E1-2DC756C9CD31}"/>
                  </a:ext>
                </a:extLst>
              </p:cNvPr>
              <p:cNvGraphicFramePr>
                <a:graphicFrameLocks noChangeAspect="1"/>
              </p:cNvGraphicFramePr>
              <p:nvPr>
                <p:extLst>
                  <p:ext uri="{D42A27DB-BD31-4B8C-83A1-F6EECF244321}">
                    <p14:modId xmlns:p14="http://schemas.microsoft.com/office/powerpoint/2010/main" val="1343630278"/>
                  </p:ext>
                </p:extLst>
              </p:nvPr>
            </p:nvGraphicFramePr>
            <p:xfrm>
              <a:off x="10714374" y="3877266"/>
              <a:ext cx="2971006" cy="2971150"/>
            </p:xfrm>
            <a:graphic>
              <a:graphicData uri="http://schemas.microsoft.com/office/drawing/2017/model3d">
                <am3d:model3d r:embed="rId7">
                  <am3d:spPr>
                    <a:xfrm>
                      <a:off x="0" y="0"/>
                      <a:ext cx="2971006" cy="2971150"/>
                    </a:xfrm>
                    <a:prstGeom prst="rect">
                      <a:avLst/>
                    </a:prstGeom>
                  </am3d:spPr>
                  <am3d:camera>
                    <am3d:pos x="0" y="0" z="66592688"/>
                    <am3d:up dx="0" dy="36000000" dz="0"/>
                    <am3d:lookAt x="0" y="0" z="0"/>
                    <am3d:perspective fov="2700000"/>
                  </am3d:camera>
                  <am3d:trans>
                    <am3d:meterPerModelUnit n="3008471" d="1000000"/>
                    <am3d:preTrans dx="6" dy="-18000000" dz="606"/>
                    <am3d:scale>
                      <am3d:sx n="1000000" d="1000000"/>
                      <am3d:sy n="1000000" d="1000000"/>
                      <am3d:sz n="1000000" d="1000000"/>
                    </am3d:scale>
                    <am3d:rot/>
                    <am3d:postTrans dx="0" dy="0" dz="0"/>
                  </am3d:trans>
                  <am3d:raster rName="Office3DRenderer" rVer="16.0.8326">
                    <am3d:blip r:embed="rId8"/>
                  </am3d:raster>
                  <am3d:objViewport viewportSz="44704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No' sign">
                <a:extLst>
                  <a:ext uri="{FF2B5EF4-FFF2-40B4-BE49-F238E27FC236}">
                    <a16:creationId xmlns:a16="http://schemas.microsoft.com/office/drawing/2014/main" id="{2D351289-BE24-3C4C-57E1-2DC756C9CD31}"/>
                  </a:ext>
                </a:extLst>
              </p:cNvPr>
              <p:cNvPicPr>
                <a:picLocks noGrp="1" noRot="1" noChangeAspect="1" noMove="1" noResize="1" noEditPoints="1" noAdjustHandles="1" noChangeArrowheads="1" noChangeShapeType="1" noCrop="1"/>
              </p:cNvPicPr>
              <p:nvPr/>
            </p:nvPicPr>
            <p:blipFill>
              <a:blip r:embed="rId8"/>
              <a:stretch>
                <a:fillRect/>
              </a:stretch>
            </p:blipFill>
            <p:spPr>
              <a:xfrm>
                <a:off x="10714374" y="3877266"/>
                <a:ext cx="2971006" cy="2971150"/>
              </a:xfrm>
              <a:prstGeom prst="rect">
                <a:avLst/>
              </a:prstGeom>
            </p:spPr>
          </p:pic>
        </mc:Fallback>
      </mc:AlternateContent>
    </p:spTree>
    <p:extLst>
      <p:ext uri="{BB962C8B-B14F-4D97-AF65-F5344CB8AC3E}">
        <p14:creationId xmlns:p14="http://schemas.microsoft.com/office/powerpoint/2010/main" val="31620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3.53535E-7 -9.80392E-7 L -0.71291 0.00715 " pathEditMode="relative" rAng="0" ptsTypes="AA">
                                      <p:cBhvr>
                                        <p:cTn id="6" dur="2000" fill="hold"/>
                                        <p:tgtEl>
                                          <p:spTgt spid="6"/>
                                        </p:tgtEl>
                                        <p:attrNameLst>
                                          <p:attrName>ppt_x</p:attrName>
                                          <p:attrName>ppt_y</p:attrName>
                                        </p:attrNameLst>
                                      </p:cBhvr>
                                      <p:rCtr x="-35653" y="347"/>
                                    </p:animMotion>
                                  </p:childTnLst>
                                </p:cTn>
                              </p:par>
                              <p:par>
                                <p:cTn id="7" presetID="60" presetClass="entr" presetSubtype="128" fill="hold"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anim calcmode="lin" valueType="num">
                                      <p:cBhvr additive="sum">
                                        <p:cTn id="10" dur="2000" fill="hold"/>
                                        <p:tgtEl>
                                          <p:spTgt spid="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1" dur="2000" fill="hold"/>
                                        <p:tgtEl>
                                          <p:spTgt spid="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2" dur="2000" fill="hold"/>
                                        <p:tgtEl>
                                          <p:spTgt spid="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3" dur="2000" fill="hold"/>
                                        <p:tgtEl>
                                          <p:spTgt spid="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8521500" cy="1569660"/>
          </a:xfrm>
          <a:prstGeom prst="rect">
            <a:avLst/>
          </a:prstGeom>
          <a:noFill/>
        </p:spPr>
        <p:txBody>
          <a:bodyPr wrap="none" rtlCol="0">
            <a:spAutoFit/>
          </a:bodyPr>
          <a:lstStyle/>
          <a:p>
            <a:r>
              <a:rPr lang="en-US" sz="4800" b="1" dirty="0">
                <a:latin typeface="Arial Black" panose="020B0A04020102020204" pitchFamily="34" charset="0"/>
              </a:rPr>
              <a:t>District’s Zero Tolerance</a:t>
            </a:r>
          </a:p>
          <a:p>
            <a:r>
              <a:rPr lang="en-US" sz="4800" b="1" dirty="0">
                <a:latin typeface="Arial Black" panose="020B0A04020102020204" pitchFamily="34" charset="0"/>
              </a:rPr>
              <a:t>Policy</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4832521"/>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70158" y="1714636"/>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4914918"/>
            <a:ext cx="8915644" cy="1477328"/>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 policy prohibits employees from appearing for work under the influence of a prohibited substance. In addition, all District Employees who may be required to operate a commercial motor vehicle are subject to all U.S. Department of Transportation drug and alcohol testing programs, regulations, and procedures.</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8" y="1775707"/>
            <a:ext cx="8915645"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 policy if the district is to maintain a drug, alcohol, and tobacco-free workplace and prohibit the manufacture, sale, distribution, dispensing, possession, or use of illicit drugs, electronic devices such as electronic cigarettes and alcohol by employees at all workplaces.</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3189746"/>
            <a:ext cx="8915645" cy="1477328"/>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It is also the policy of the district to prohibit smoking and the use of all tobacco products, such as cigarettes and paraphernalia, at all times, on all district property (district-owned or leased buildings) and in district vehicles, by all persons, including employees, students and visitors at any school or district site or at any school sponsored event.</a:t>
            </a: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3132973"/>
            <a:ext cx="451143" cy="512108"/>
          </a:xfrm>
          <a:prstGeom prst="rect">
            <a:avLst/>
          </a:prstGeom>
        </p:spPr>
      </p:pic>
    </p:spTree>
    <p:extLst>
      <p:ext uri="{BB962C8B-B14F-4D97-AF65-F5344CB8AC3E}">
        <p14:creationId xmlns:p14="http://schemas.microsoft.com/office/powerpoint/2010/main" val="178762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8521500" cy="1569660"/>
          </a:xfrm>
          <a:prstGeom prst="rect">
            <a:avLst/>
          </a:prstGeom>
          <a:noFill/>
        </p:spPr>
        <p:txBody>
          <a:bodyPr wrap="none" rtlCol="0">
            <a:spAutoFit/>
          </a:bodyPr>
          <a:lstStyle/>
          <a:p>
            <a:r>
              <a:rPr lang="en-US" sz="4800" b="1" dirty="0">
                <a:latin typeface="Arial Black" panose="020B0A04020102020204" pitchFamily="34" charset="0"/>
              </a:rPr>
              <a:t>District’s Zero Tolerance</a:t>
            </a:r>
          </a:p>
          <a:p>
            <a:r>
              <a:rPr lang="en-US" sz="4800" b="1" dirty="0">
                <a:latin typeface="Arial Black" panose="020B0A04020102020204" pitchFamily="34" charset="0"/>
              </a:rPr>
              <a:t>Policy</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3617179"/>
            <a:ext cx="451143" cy="512108"/>
          </a:xfrm>
          <a:prstGeom prst="rect">
            <a:avLst/>
          </a:prstGeom>
        </p:spPr>
      </p:pic>
      <p:sp>
        <p:nvSpPr>
          <p:cNvPr id="36" name="TextBox 35">
            <a:extLst>
              <a:ext uri="{FF2B5EF4-FFF2-40B4-BE49-F238E27FC236}">
                <a16:creationId xmlns:a16="http://schemas.microsoft.com/office/drawing/2014/main" id="{7E1ED32A-08CC-EE06-43A4-264056ECD8A2}"/>
              </a:ext>
            </a:extLst>
          </p:cNvPr>
          <p:cNvSpPr txBox="1"/>
          <p:nvPr/>
        </p:nvSpPr>
        <p:spPr>
          <a:xfrm>
            <a:off x="471419" y="1648382"/>
            <a:ext cx="8915645"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Violation of the District Policy by any employee will result in appropriate administrative or disciplinary action, including, but not limited to:</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3039275"/>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Written reprimand.</a:t>
            </a: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2982500"/>
            <a:ext cx="451143" cy="512108"/>
          </a:xfrm>
          <a:prstGeom prst="rect">
            <a:avLst/>
          </a:prstGeom>
        </p:spPr>
      </p:pic>
      <p:sp>
        <p:nvSpPr>
          <p:cNvPr id="5" name="TextBox 4">
            <a:extLst>
              <a:ext uri="{FF2B5EF4-FFF2-40B4-BE49-F238E27FC236}">
                <a16:creationId xmlns:a16="http://schemas.microsoft.com/office/drawing/2014/main" id="{747E37D7-2F7E-6A72-7404-B0B76F8A817B}"/>
              </a:ext>
            </a:extLst>
          </p:cNvPr>
          <p:cNvSpPr txBox="1"/>
          <p:nvPr/>
        </p:nvSpPr>
        <p:spPr>
          <a:xfrm>
            <a:off x="1042437" y="3700962"/>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Suspension.</a:t>
            </a:r>
          </a:p>
        </p:txBody>
      </p:sp>
      <p:sp>
        <p:nvSpPr>
          <p:cNvPr id="8" name="TextBox 7">
            <a:extLst>
              <a:ext uri="{FF2B5EF4-FFF2-40B4-BE49-F238E27FC236}">
                <a16:creationId xmlns:a16="http://schemas.microsoft.com/office/drawing/2014/main" id="{39ADEDEF-69D4-ACC7-58DB-5094E3EEE988}"/>
              </a:ext>
            </a:extLst>
          </p:cNvPr>
          <p:cNvSpPr txBox="1"/>
          <p:nvPr/>
        </p:nvSpPr>
        <p:spPr>
          <a:xfrm>
            <a:off x="1032788" y="4339493"/>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Termination.</a:t>
            </a:r>
          </a:p>
        </p:txBody>
      </p:sp>
      <p:pic>
        <p:nvPicPr>
          <p:cNvPr id="9" name="Picture 8">
            <a:extLst>
              <a:ext uri="{FF2B5EF4-FFF2-40B4-BE49-F238E27FC236}">
                <a16:creationId xmlns:a16="http://schemas.microsoft.com/office/drawing/2014/main" id="{9F540F52-B6E2-37EC-72F5-0EBF98BE56AB}"/>
              </a:ext>
            </a:extLst>
          </p:cNvPr>
          <p:cNvPicPr>
            <a:picLocks noChangeAspect="1"/>
          </p:cNvPicPr>
          <p:nvPr/>
        </p:nvPicPr>
        <p:blipFill>
          <a:blip r:embed="rId4"/>
          <a:stretch>
            <a:fillRect/>
          </a:stretch>
        </p:blipFill>
        <p:spPr>
          <a:xfrm>
            <a:off x="483678" y="4267293"/>
            <a:ext cx="451143" cy="512108"/>
          </a:xfrm>
          <a:prstGeom prst="rect">
            <a:avLst/>
          </a:prstGeom>
        </p:spPr>
      </p:pic>
      <p:sp>
        <p:nvSpPr>
          <p:cNvPr id="11" name="TextBox 10">
            <a:extLst>
              <a:ext uri="{FF2B5EF4-FFF2-40B4-BE49-F238E27FC236}">
                <a16:creationId xmlns:a16="http://schemas.microsoft.com/office/drawing/2014/main" id="{75B17CC1-29A1-0732-31A9-DF4D1F3B6B8B}"/>
              </a:ext>
            </a:extLst>
          </p:cNvPr>
          <p:cNvSpPr txBox="1"/>
          <p:nvPr/>
        </p:nvSpPr>
        <p:spPr>
          <a:xfrm>
            <a:off x="1034718" y="4978032"/>
            <a:ext cx="853807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Requirement for satisfactory participation and completion of a drug and/or alcohol-abuse assistance or rehabilitation program.</a:t>
            </a:r>
          </a:p>
        </p:txBody>
      </p:sp>
      <p:pic>
        <p:nvPicPr>
          <p:cNvPr id="13" name="Picture 12">
            <a:extLst>
              <a:ext uri="{FF2B5EF4-FFF2-40B4-BE49-F238E27FC236}">
                <a16:creationId xmlns:a16="http://schemas.microsoft.com/office/drawing/2014/main" id="{D735AF34-5DB8-1D3A-EF7A-DFDB5CDA5EE9}"/>
              </a:ext>
            </a:extLst>
          </p:cNvPr>
          <p:cNvPicPr>
            <a:picLocks noChangeAspect="1"/>
          </p:cNvPicPr>
          <p:nvPr/>
        </p:nvPicPr>
        <p:blipFill>
          <a:blip r:embed="rId4"/>
          <a:stretch>
            <a:fillRect/>
          </a:stretch>
        </p:blipFill>
        <p:spPr>
          <a:xfrm>
            <a:off x="485604" y="4894259"/>
            <a:ext cx="451143" cy="512108"/>
          </a:xfrm>
          <a:prstGeom prst="rect">
            <a:avLst/>
          </a:prstGeom>
        </p:spPr>
      </p:pic>
      <p:pic>
        <p:nvPicPr>
          <p:cNvPr id="10" name="Picture 9">
            <a:extLst>
              <a:ext uri="{FF2B5EF4-FFF2-40B4-BE49-F238E27FC236}">
                <a16:creationId xmlns:a16="http://schemas.microsoft.com/office/drawing/2014/main" id="{227A9A07-4ADB-D256-25BC-4EB44B329101}"/>
              </a:ext>
            </a:extLst>
          </p:cNvPr>
          <p:cNvPicPr>
            <a:picLocks noChangeAspect="1"/>
          </p:cNvPicPr>
          <p:nvPr/>
        </p:nvPicPr>
        <p:blipFill>
          <a:blip r:embed="rId5"/>
          <a:srcRect l="27215" t="18159" r="24582" b="20602"/>
          <a:stretch/>
        </p:blipFill>
        <p:spPr>
          <a:xfrm>
            <a:off x="4915456" y="2793236"/>
            <a:ext cx="2754775" cy="2099891"/>
          </a:xfrm>
          <a:prstGeom prst="rect">
            <a:avLst/>
          </a:prstGeom>
        </p:spPr>
      </p:pic>
    </p:spTree>
    <p:extLst>
      <p:ext uri="{BB962C8B-B14F-4D97-AF65-F5344CB8AC3E}">
        <p14:creationId xmlns:p14="http://schemas.microsoft.com/office/powerpoint/2010/main" val="16079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626610" cy="830997"/>
          </a:xfrm>
          <a:prstGeom prst="rect">
            <a:avLst/>
          </a:prstGeom>
          <a:noFill/>
        </p:spPr>
        <p:txBody>
          <a:bodyPr wrap="none" rtlCol="0">
            <a:spAutoFit/>
          </a:bodyPr>
          <a:lstStyle/>
          <a:p>
            <a:r>
              <a:rPr lang="en-US" sz="4800" b="1" dirty="0">
                <a:latin typeface="Arial Black" panose="020B0A04020102020204" pitchFamily="34" charset="0"/>
              </a:rPr>
              <a:t>Drug and Alcohol Procedure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471419" y="953903"/>
            <a:ext cx="8915645"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Reasonable Suspicion </a:t>
            </a:r>
            <a:r>
              <a:rPr lang="en-US" sz="2000" dirty="0">
                <a:latin typeface="Poppins" panose="00000500000000000000" pitchFamily="2" charset="0"/>
                <a:cs typeface="Poppins" panose="00000500000000000000" pitchFamily="2" charset="0"/>
              </a:rPr>
              <a:t>must be established.</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1638736"/>
            <a:ext cx="8915645" cy="1477328"/>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Two supervisory employees must observe the employee.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FSM and AFSS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FSM and School Administrator</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Two AFSS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AFSS and School Administrator or Senior HR Representative</a:t>
            </a: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1581961"/>
            <a:ext cx="451143" cy="512108"/>
          </a:xfrm>
          <a:prstGeom prst="rect">
            <a:avLst/>
          </a:prstGeom>
        </p:spPr>
      </p:pic>
      <p:sp>
        <p:nvSpPr>
          <p:cNvPr id="5" name="TextBox 4">
            <a:extLst>
              <a:ext uri="{FF2B5EF4-FFF2-40B4-BE49-F238E27FC236}">
                <a16:creationId xmlns:a16="http://schemas.microsoft.com/office/drawing/2014/main" id="{747E37D7-2F7E-6A72-7404-B0B76F8A817B}"/>
              </a:ext>
            </a:extLst>
          </p:cNvPr>
          <p:cNvSpPr txBox="1"/>
          <p:nvPr/>
        </p:nvSpPr>
        <p:spPr>
          <a:xfrm>
            <a:off x="1042437" y="4661651"/>
            <a:ext cx="8915645"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 Substance Use/Abuse Detection Worksheet must be completed to </a:t>
            </a:r>
          </a:p>
          <a:p>
            <a:r>
              <a:rPr lang="en-US" dirty="0">
                <a:latin typeface="Poppins" panose="00000500000000000000" pitchFamily="2" charset="0"/>
                <a:cs typeface="Poppins" panose="00000500000000000000" pitchFamily="2" charset="0"/>
              </a:rPr>
              <a:t>Document the employee’s behavior that establishes reasonable suspicion.</a:t>
            </a:r>
          </a:p>
        </p:txBody>
      </p:sp>
      <p:pic>
        <p:nvPicPr>
          <p:cNvPr id="9" name="Picture 8">
            <a:extLst>
              <a:ext uri="{FF2B5EF4-FFF2-40B4-BE49-F238E27FC236}">
                <a16:creationId xmlns:a16="http://schemas.microsoft.com/office/drawing/2014/main" id="{9F540F52-B6E2-37EC-72F5-0EBF98BE56AB}"/>
              </a:ext>
            </a:extLst>
          </p:cNvPr>
          <p:cNvPicPr>
            <a:picLocks noChangeAspect="1"/>
          </p:cNvPicPr>
          <p:nvPr/>
        </p:nvPicPr>
        <p:blipFill>
          <a:blip r:embed="rId4"/>
          <a:stretch>
            <a:fillRect/>
          </a:stretch>
        </p:blipFill>
        <p:spPr>
          <a:xfrm>
            <a:off x="483678" y="4602952"/>
            <a:ext cx="451143" cy="512108"/>
          </a:xfrm>
          <a:prstGeom prst="rect">
            <a:avLst/>
          </a:prstGeom>
        </p:spPr>
      </p:pic>
      <p:sp>
        <p:nvSpPr>
          <p:cNvPr id="11" name="TextBox 10">
            <a:extLst>
              <a:ext uri="{FF2B5EF4-FFF2-40B4-BE49-F238E27FC236}">
                <a16:creationId xmlns:a16="http://schemas.microsoft.com/office/drawing/2014/main" id="{75B17CC1-29A1-0732-31A9-DF4D1F3B6B8B}"/>
              </a:ext>
            </a:extLst>
          </p:cNvPr>
          <p:cNvSpPr txBox="1"/>
          <p:nvPr/>
        </p:nvSpPr>
        <p:spPr>
          <a:xfrm>
            <a:off x="1034718" y="5556761"/>
            <a:ext cx="8676441"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AFSS is responsible for coordinating the D/A screen and the determination to test.</a:t>
            </a:r>
          </a:p>
        </p:txBody>
      </p:sp>
      <p:pic>
        <p:nvPicPr>
          <p:cNvPr id="13" name="Picture 12">
            <a:extLst>
              <a:ext uri="{FF2B5EF4-FFF2-40B4-BE49-F238E27FC236}">
                <a16:creationId xmlns:a16="http://schemas.microsoft.com/office/drawing/2014/main" id="{D735AF34-5DB8-1D3A-EF7A-DFDB5CDA5EE9}"/>
              </a:ext>
            </a:extLst>
          </p:cNvPr>
          <p:cNvPicPr>
            <a:picLocks noChangeAspect="1"/>
          </p:cNvPicPr>
          <p:nvPr/>
        </p:nvPicPr>
        <p:blipFill>
          <a:blip r:embed="rId4"/>
          <a:stretch>
            <a:fillRect/>
          </a:stretch>
        </p:blipFill>
        <p:spPr>
          <a:xfrm>
            <a:off x="467138" y="5422278"/>
            <a:ext cx="451143" cy="512108"/>
          </a:xfrm>
          <a:prstGeom prst="rect">
            <a:avLst/>
          </a:prstGeom>
        </p:spPr>
      </p:pic>
      <p:sp>
        <p:nvSpPr>
          <p:cNvPr id="12" name="TextBox 11">
            <a:extLst>
              <a:ext uri="{FF2B5EF4-FFF2-40B4-BE49-F238E27FC236}">
                <a16:creationId xmlns:a16="http://schemas.microsoft.com/office/drawing/2014/main" id="{A07BA6AD-8BA3-3316-61C6-22985E06626C}"/>
              </a:ext>
            </a:extLst>
          </p:cNvPr>
          <p:cNvSpPr txBox="1"/>
          <p:nvPr/>
        </p:nvSpPr>
        <p:spPr>
          <a:xfrm>
            <a:off x="1017360" y="3385343"/>
            <a:ext cx="8578054" cy="923330"/>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Note</a:t>
            </a:r>
            <a:r>
              <a:rPr lang="en-US" dirty="0">
                <a:latin typeface="Poppins" panose="00000500000000000000" pitchFamily="2" charset="0"/>
                <a:cs typeface="Poppins" panose="00000500000000000000" pitchFamily="2" charset="0"/>
              </a:rPr>
              <a:t>: Both employees must agree that the individual is under the effects od drugs and/or alcohol (Please refer to the Substance Use/Abuse Detention Worksheet).</a:t>
            </a:r>
            <a:endParaRPr lang="en-US"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7537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80" y="6993082"/>
            <a:ext cx="10058400" cy="779318"/>
          </a:xfrm>
          <a:prstGeom prst="rect">
            <a:avLst/>
          </a:prstGeom>
        </p:spPr>
      </p:pic>
      <p:sp>
        <p:nvSpPr>
          <p:cNvPr id="3" name="TextBox 2">
            <a:extLst>
              <a:ext uri="{FF2B5EF4-FFF2-40B4-BE49-F238E27FC236}">
                <a16:creationId xmlns:a16="http://schemas.microsoft.com/office/drawing/2014/main" id="{66435BF9-7F2C-D4E1-2973-334B902E4736}"/>
              </a:ext>
            </a:extLst>
          </p:cNvPr>
          <p:cNvSpPr txBox="1"/>
          <p:nvPr/>
        </p:nvSpPr>
        <p:spPr>
          <a:xfrm>
            <a:off x="462985" y="11572"/>
            <a:ext cx="7484165" cy="2308324"/>
          </a:xfrm>
          <a:prstGeom prst="rect">
            <a:avLst/>
          </a:prstGeom>
          <a:noFill/>
        </p:spPr>
        <p:txBody>
          <a:bodyPr wrap="none" rtlCol="0">
            <a:spAutoFit/>
          </a:bodyPr>
          <a:lstStyle/>
          <a:p>
            <a:r>
              <a:rPr lang="en-US" sz="4800" b="1" dirty="0">
                <a:latin typeface="Arial Black" panose="020B0A04020102020204" pitchFamily="34" charset="0"/>
              </a:rPr>
              <a:t>Observed </a:t>
            </a:r>
          </a:p>
          <a:p>
            <a:r>
              <a:rPr lang="en-US" sz="4800" b="1" dirty="0">
                <a:latin typeface="Arial Black" panose="020B0A04020102020204" pitchFamily="34" charset="0"/>
              </a:rPr>
              <a:t>Behavior-Reasonable </a:t>
            </a:r>
          </a:p>
          <a:p>
            <a:r>
              <a:rPr lang="en-US" sz="4800" b="1" dirty="0">
                <a:latin typeface="Arial Black" panose="020B0A04020102020204" pitchFamily="34" charset="0"/>
              </a:rPr>
              <a:t>Suspicion Record  </a:t>
            </a:r>
          </a:p>
        </p:txBody>
      </p:sp>
      <p:pic>
        <p:nvPicPr>
          <p:cNvPr id="5" name="Picture 4">
            <a:extLst>
              <a:ext uri="{FF2B5EF4-FFF2-40B4-BE49-F238E27FC236}">
                <a16:creationId xmlns:a16="http://schemas.microsoft.com/office/drawing/2014/main" id="{1CF8900B-F893-5224-DEEB-F4A5A45FB4D6}"/>
              </a:ext>
            </a:extLst>
          </p:cNvPr>
          <p:cNvPicPr>
            <a:picLocks noChangeAspect="1"/>
          </p:cNvPicPr>
          <p:nvPr/>
        </p:nvPicPr>
        <p:blipFill>
          <a:blip r:embed="rId4"/>
          <a:stretch>
            <a:fillRect/>
          </a:stretch>
        </p:blipFill>
        <p:spPr>
          <a:xfrm>
            <a:off x="852720" y="2454820"/>
            <a:ext cx="3855364" cy="4925028"/>
          </a:xfrm>
          <a:prstGeom prst="rect">
            <a:avLst/>
          </a:prstGeom>
          <a:ln>
            <a:solidFill>
              <a:schemeClr val="tx1"/>
            </a:solidFill>
          </a:ln>
        </p:spPr>
      </p:pic>
      <p:pic>
        <p:nvPicPr>
          <p:cNvPr id="7" name="Picture 6">
            <a:extLst>
              <a:ext uri="{FF2B5EF4-FFF2-40B4-BE49-F238E27FC236}">
                <a16:creationId xmlns:a16="http://schemas.microsoft.com/office/drawing/2014/main" id="{C8C9730E-B664-B7C9-02EA-BB5B6FB3EF9E}"/>
              </a:ext>
            </a:extLst>
          </p:cNvPr>
          <p:cNvPicPr>
            <a:picLocks noChangeAspect="1"/>
          </p:cNvPicPr>
          <p:nvPr/>
        </p:nvPicPr>
        <p:blipFill>
          <a:blip r:embed="rId5"/>
          <a:stretch>
            <a:fillRect/>
          </a:stretch>
        </p:blipFill>
        <p:spPr>
          <a:xfrm>
            <a:off x="5344815" y="2426390"/>
            <a:ext cx="3868634" cy="4953458"/>
          </a:xfrm>
          <a:prstGeom prst="rect">
            <a:avLst/>
          </a:prstGeom>
          <a:ln>
            <a:solidFill>
              <a:schemeClr val="tx1"/>
            </a:solidFill>
          </a:ln>
        </p:spPr>
      </p:pic>
    </p:spTree>
    <p:extLst>
      <p:ext uri="{BB962C8B-B14F-4D97-AF65-F5344CB8AC3E}">
        <p14:creationId xmlns:p14="http://schemas.microsoft.com/office/powerpoint/2010/main" val="11820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80" y="6993082"/>
            <a:ext cx="10058400" cy="779318"/>
          </a:xfrm>
          <a:prstGeom prst="rect">
            <a:avLst/>
          </a:prstGeom>
        </p:spPr>
      </p:pic>
      <p:sp>
        <p:nvSpPr>
          <p:cNvPr id="3" name="TextBox 2">
            <a:extLst>
              <a:ext uri="{FF2B5EF4-FFF2-40B4-BE49-F238E27FC236}">
                <a16:creationId xmlns:a16="http://schemas.microsoft.com/office/drawing/2014/main" id="{66435BF9-7F2C-D4E1-2973-334B902E4736}"/>
              </a:ext>
            </a:extLst>
          </p:cNvPr>
          <p:cNvSpPr txBox="1"/>
          <p:nvPr/>
        </p:nvSpPr>
        <p:spPr>
          <a:xfrm>
            <a:off x="462985" y="11572"/>
            <a:ext cx="7484165" cy="2308324"/>
          </a:xfrm>
          <a:prstGeom prst="rect">
            <a:avLst/>
          </a:prstGeom>
          <a:noFill/>
        </p:spPr>
        <p:txBody>
          <a:bodyPr wrap="none" rtlCol="0">
            <a:spAutoFit/>
          </a:bodyPr>
          <a:lstStyle/>
          <a:p>
            <a:r>
              <a:rPr lang="en-US" sz="4800" b="1" dirty="0">
                <a:latin typeface="Arial Black" panose="020B0A04020102020204" pitchFamily="34" charset="0"/>
              </a:rPr>
              <a:t>Observed </a:t>
            </a:r>
          </a:p>
          <a:p>
            <a:r>
              <a:rPr lang="en-US" sz="4800" b="1" dirty="0">
                <a:latin typeface="Arial Black" panose="020B0A04020102020204" pitchFamily="34" charset="0"/>
              </a:rPr>
              <a:t>Behavior-Reasonable </a:t>
            </a:r>
          </a:p>
          <a:p>
            <a:r>
              <a:rPr lang="en-US" sz="4800" b="1" dirty="0">
                <a:latin typeface="Arial Black" panose="020B0A04020102020204" pitchFamily="34" charset="0"/>
              </a:rPr>
              <a:t>Suspicion Record  </a:t>
            </a:r>
          </a:p>
        </p:txBody>
      </p:sp>
      <p:pic>
        <p:nvPicPr>
          <p:cNvPr id="5" name="Picture 4">
            <a:extLst>
              <a:ext uri="{FF2B5EF4-FFF2-40B4-BE49-F238E27FC236}">
                <a16:creationId xmlns:a16="http://schemas.microsoft.com/office/drawing/2014/main" id="{1CF8900B-F893-5224-DEEB-F4A5A45FB4D6}"/>
              </a:ext>
            </a:extLst>
          </p:cNvPr>
          <p:cNvPicPr>
            <a:picLocks noChangeAspect="1"/>
          </p:cNvPicPr>
          <p:nvPr/>
        </p:nvPicPr>
        <p:blipFill>
          <a:blip r:embed="rId4"/>
          <a:srcRect b="39134"/>
          <a:stretch/>
        </p:blipFill>
        <p:spPr>
          <a:xfrm>
            <a:off x="1882869" y="2594681"/>
            <a:ext cx="6265710" cy="4871816"/>
          </a:xfrm>
          <a:prstGeom prst="rect">
            <a:avLst/>
          </a:prstGeom>
          <a:ln>
            <a:solidFill>
              <a:schemeClr val="tx1"/>
            </a:solidFill>
          </a:ln>
        </p:spPr>
      </p:pic>
    </p:spTree>
    <p:extLst>
      <p:ext uri="{BB962C8B-B14F-4D97-AF65-F5344CB8AC3E}">
        <p14:creationId xmlns:p14="http://schemas.microsoft.com/office/powerpoint/2010/main" val="11998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80" y="6993082"/>
            <a:ext cx="10058400" cy="779318"/>
          </a:xfrm>
          <a:prstGeom prst="rect">
            <a:avLst/>
          </a:prstGeom>
        </p:spPr>
      </p:pic>
      <p:sp>
        <p:nvSpPr>
          <p:cNvPr id="3" name="TextBox 2">
            <a:extLst>
              <a:ext uri="{FF2B5EF4-FFF2-40B4-BE49-F238E27FC236}">
                <a16:creationId xmlns:a16="http://schemas.microsoft.com/office/drawing/2014/main" id="{66435BF9-7F2C-D4E1-2973-334B902E4736}"/>
              </a:ext>
            </a:extLst>
          </p:cNvPr>
          <p:cNvSpPr txBox="1"/>
          <p:nvPr/>
        </p:nvSpPr>
        <p:spPr>
          <a:xfrm>
            <a:off x="462985" y="11572"/>
            <a:ext cx="7484165" cy="2308324"/>
          </a:xfrm>
          <a:prstGeom prst="rect">
            <a:avLst/>
          </a:prstGeom>
          <a:noFill/>
        </p:spPr>
        <p:txBody>
          <a:bodyPr wrap="none" rtlCol="0">
            <a:spAutoFit/>
          </a:bodyPr>
          <a:lstStyle/>
          <a:p>
            <a:r>
              <a:rPr lang="en-US" sz="4800" b="1" dirty="0">
                <a:latin typeface="Arial Black" panose="020B0A04020102020204" pitchFamily="34" charset="0"/>
              </a:rPr>
              <a:t>Observed </a:t>
            </a:r>
          </a:p>
          <a:p>
            <a:r>
              <a:rPr lang="en-US" sz="4800" b="1" dirty="0">
                <a:latin typeface="Arial Black" panose="020B0A04020102020204" pitchFamily="34" charset="0"/>
              </a:rPr>
              <a:t>Behavior-Reasonable </a:t>
            </a:r>
          </a:p>
          <a:p>
            <a:r>
              <a:rPr lang="en-US" sz="4800" b="1" dirty="0">
                <a:latin typeface="Arial Black" panose="020B0A04020102020204" pitchFamily="34" charset="0"/>
              </a:rPr>
              <a:t>Suspicion Record  </a:t>
            </a:r>
          </a:p>
        </p:txBody>
      </p:sp>
      <p:pic>
        <p:nvPicPr>
          <p:cNvPr id="5" name="Picture 4">
            <a:extLst>
              <a:ext uri="{FF2B5EF4-FFF2-40B4-BE49-F238E27FC236}">
                <a16:creationId xmlns:a16="http://schemas.microsoft.com/office/drawing/2014/main" id="{1CF8900B-F893-5224-DEEB-F4A5A45FB4D6}"/>
              </a:ext>
            </a:extLst>
          </p:cNvPr>
          <p:cNvPicPr>
            <a:picLocks noChangeAspect="1"/>
          </p:cNvPicPr>
          <p:nvPr/>
        </p:nvPicPr>
        <p:blipFill>
          <a:blip r:embed="rId4"/>
          <a:srcRect t="60866"/>
          <a:stretch/>
        </p:blipFill>
        <p:spPr>
          <a:xfrm>
            <a:off x="1720824" y="2982945"/>
            <a:ext cx="6612950" cy="3305894"/>
          </a:xfrm>
          <a:prstGeom prst="rect">
            <a:avLst/>
          </a:prstGeom>
          <a:ln>
            <a:solidFill>
              <a:schemeClr val="tx1"/>
            </a:solidFill>
          </a:ln>
        </p:spPr>
      </p:pic>
    </p:spTree>
    <p:extLst>
      <p:ext uri="{BB962C8B-B14F-4D97-AF65-F5344CB8AC3E}">
        <p14:creationId xmlns:p14="http://schemas.microsoft.com/office/powerpoint/2010/main" val="40120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626610" cy="830997"/>
          </a:xfrm>
          <a:prstGeom prst="rect">
            <a:avLst/>
          </a:prstGeom>
          <a:noFill/>
        </p:spPr>
        <p:txBody>
          <a:bodyPr wrap="none" rtlCol="0">
            <a:spAutoFit/>
          </a:bodyPr>
          <a:lstStyle/>
          <a:p>
            <a:r>
              <a:rPr lang="en-US" sz="4800" b="1" dirty="0">
                <a:latin typeface="Arial Black" panose="020B0A04020102020204" pitchFamily="34" charset="0"/>
              </a:rPr>
              <a:t>Drug and Alcohol Procedure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471419" y="953903"/>
            <a:ext cx="8915645"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Reasonable Suspicion </a:t>
            </a:r>
            <a:r>
              <a:rPr lang="en-US" sz="2000" dirty="0">
                <a:latin typeface="Poppins" panose="00000500000000000000" pitchFamily="2" charset="0"/>
                <a:cs typeface="Poppins" panose="00000500000000000000" pitchFamily="2" charset="0"/>
              </a:rPr>
              <a:t>must be established.</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1638736"/>
            <a:ext cx="8676441" cy="5078313"/>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If you suspect that an employee has appeared for work under the effects of drugs or alcohol:</a:t>
            </a:r>
          </a:p>
          <a:p>
            <a:pPr marL="800100" lvl="1" indent="-342900">
              <a:buFont typeface="+mj-lt"/>
              <a:buAutoNum type="arabicPeriod"/>
            </a:pPr>
            <a:r>
              <a:rPr lang="en-US" dirty="0">
                <a:latin typeface="Poppins" panose="00000500000000000000" pitchFamily="2" charset="0"/>
                <a:cs typeface="Poppins" panose="00000500000000000000" pitchFamily="2" charset="0"/>
              </a:rPr>
              <a:t>Contact your AFSS/HR Representative immediately.</a:t>
            </a:r>
          </a:p>
          <a:p>
            <a:pPr marL="800100" lvl="1" indent="-342900">
              <a:buFont typeface="+mj-lt"/>
              <a:buAutoNum type="arabicPeriod"/>
            </a:pPr>
            <a:r>
              <a:rPr lang="en-US" dirty="0">
                <a:latin typeface="Poppins" panose="00000500000000000000" pitchFamily="2" charset="0"/>
                <a:cs typeface="Poppins" panose="00000500000000000000" pitchFamily="2" charset="0"/>
              </a:rPr>
              <a:t>FSM and the AFSS/HR Representative or School Administrator should meet with the employee to verify suspicions:</a:t>
            </a:r>
          </a:p>
          <a:p>
            <a:pPr marL="1257300" lvl="2"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Express concern for his/her condition and describe observations that have led you to believe that he/she has been drinking or has taken something that has affected his/her condition.</a:t>
            </a:r>
          </a:p>
          <a:p>
            <a:pPr marL="800100" lvl="1" indent="-342900">
              <a:buFont typeface="+mj-lt"/>
              <a:buAutoNum type="arabicPeriod"/>
            </a:pPr>
            <a:r>
              <a:rPr lang="en-US" dirty="0">
                <a:latin typeface="Poppins" panose="00000500000000000000" pitchFamily="2" charset="0"/>
                <a:cs typeface="Poppins" panose="00000500000000000000" pitchFamily="2" charset="0"/>
              </a:rPr>
              <a:t>Once it’s determined the employee is to be tested, the AFSS must contact the FSD HR Department, Regional Manager, or Deputy Director.</a:t>
            </a:r>
          </a:p>
          <a:p>
            <a:pPr marL="1257300" lvl="2"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designated FSD Administrator will contact a taxi company and medical office to make arrangements for the employee to be driven to the medical office for testing.</a:t>
            </a:r>
          </a:p>
          <a:p>
            <a:pPr marL="1257300" lvl="2"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FSD requires that employees are given a breath alcohol and urine test.</a:t>
            </a:r>
          </a:p>
          <a:p>
            <a:pPr marL="1257300" lvl="2" indent="-34290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1581961"/>
            <a:ext cx="451143" cy="512108"/>
          </a:xfrm>
          <a:prstGeom prst="rect">
            <a:avLst/>
          </a:prstGeom>
        </p:spPr>
      </p:pic>
    </p:spTree>
    <p:extLst>
      <p:ext uri="{BB962C8B-B14F-4D97-AF65-F5344CB8AC3E}">
        <p14:creationId xmlns:p14="http://schemas.microsoft.com/office/powerpoint/2010/main" val="3718464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626610" cy="830997"/>
          </a:xfrm>
          <a:prstGeom prst="rect">
            <a:avLst/>
          </a:prstGeom>
          <a:noFill/>
        </p:spPr>
        <p:txBody>
          <a:bodyPr wrap="none" rtlCol="0">
            <a:spAutoFit/>
          </a:bodyPr>
          <a:lstStyle/>
          <a:p>
            <a:r>
              <a:rPr lang="en-US" sz="4800" b="1" dirty="0">
                <a:latin typeface="Arial Black" panose="020B0A04020102020204" pitchFamily="34" charset="0"/>
              </a:rPr>
              <a:t>Drug and Alcohol Procedure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471419" y="953903"/>
            <a:ext cx="8915645"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Reasonable Suspicion </a:t>
            </a:r>
            <a:r>
              <a:rPr lang="en-US" sz="2000" dirty="0">
                <a:latin typeface="Poppins" panose="00000500000000000000" pitchFamily="2" charset="0"/>
                <a:cs typeface="Poppins" panose="00000500000000000000" pitchFamily="2" charset="0"/>
              </a:rPr>
              <a:t>must be established.</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1638736"/>
            <a:ext cx="8676441" cy="3970318"/>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If you suspect that an employee has appeared for work under the effects of drugs or alcohol:</a:t>
            </a:r>
          </a:p>
          <a:p>
            <a:pPr marL="800100" lvl="1" indent="-342900">
              <a:buFont typeface="+mj-lt"/>
              <a:buAutoNum type="arabicPeriod" startAt="4"/>
            </a:pPr>
            <a:r>
              <a:rPr lang="en-US" dirty="0">
                <a:latin typeface="Poppins" panose="00000500000000000000" pitchFamily="2" charset="0"/>
                <a:cs typeface="Poppins" panose="00000500000000000000" pitchFamily="2" charset="0"/>
              </a:rPr>
              <a:t>If the employee refuses, explain refusal to test will subject the employee to immediate suspension pending dismissal.</a:t>
            </a:r>
          </a:p>
          <a:p>
            <a:pPr marL="1257300" lvl="2"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 not attempt to stop/restrain the employee.</a:t>
            </a:r>
          </a:p>
          <a:p>
            <a:pPr marL="1257300" lvl="2"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If the employee leaves the school, you may contact the police to inform them of possible endangerment to the public as the employee is potentially driving under the influence.</a:t>
            </a:r>
          </a:p>
          <a:p>
            <a:pPr marL="800100" lvl="1" indent="-342900">
              <a:buFont typeface="+mj-lt"/>
              <a:buAutoNum type="arabicPeriod" startAt="5"/>
            </a:pPr>
            <a:r>
              <a:rPr lang="en-US" dirty="0">
                <a:latin typeface="Poppins" panose="00000500000000000000" pitchFamily="2" charset="0"/>
                <a:cs typeface="Poppins" panose="00000500000000000000" pitchFamily="2" charset="0"/>
              </a:rPr>
              <a:t>If the employee agrees to be tested, wait until the taxi arrives, ensure employee rides in cab by himself/herself.</a:t>
            </a:r>
          </a:p>
          <a:p>
            <a:pPr marL="800100" lvl="1" indent="-342900">
              <a:buFont typeface="+mj-lt"/>
              <a:buAutoNum type="arabicPeriod" startAt="5"/>
            </a:pPr>
            <a:r>
              <a:rPr lang="en-US" dirty="0">
                <a:latin typeface="Poppins" panose="00000500000000000000" pitchFamily="2" charset="0"/>
                <a:cs typeface="Poppins" panose="00000500000000000000" pitchFamily="2" charset="0"/>
              </a:rPr>
              <a:t>The AFSS must follow taxi to the clinic in their own vehicle.</a:t>
            </a:r>
          </a:p>
          <a:p>
            <a:pPr marL="800100" lvl="1" indent="-342900">
              <a:buFont typeface="+mj-lt"/>
              <a:buAutoNum type="arabicPeriod" startAt="5"/>
            </a:pPr>
            <a:r>
              <a:rPr lang="en-US" dirty="0">
                <a:latin typeface="Poppins" panose="00000500000000000000" pitchFamily="2" charset="0"/>
                <a:cs typeface="Poppins" panose="00000500000000000000" pitchFamily="2" charset="0"/>
              </a:rPr>
              <a:t>The AFSS must wait for the test to be administered, and forward confirmation of test being performed to HR.</a:t>
            </a:r>
          </a:p>
          <a:p>
            <a:pPr marL="1257300" lvl="2" indent="-34290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mc:AlternateContent xmlns:mc="http://schemas.openxmlformats.org/markup-compatibility/2006">
        <mc:Choice xmlns:am3d="http://schemas.microsoft.com/office/drawing/2017/model3d" Requires="am3d">
          <p:graphicFrame>
            <p:nvGraphicFramePr>
              <p:cNvPr id="5" name="3D Model 4" descr="Taxi">
                <a:extLst>
                  <a:ext uri="{FF2B5EF4-FFF2-40B4-BE49-F238E27FC236}">
                    <a16:creationId xmlns:a16="http://schemas.microsoft.com/office/drawing/2014/main" id="{20FC2BC4-AE43-13EB-51CC-D10C2CB1F4A7}"/>
                  </a:ext>
                </a:extLst>
              </p:cNvPr>
              <p:cNvGraphicFramePr>
                <a:graphicFrameLocks noChangeAspect="1"/>
              </p:cNvGraphicFramePr>
              <p:nvPr>
                <p:extLst>
                  <p:ext uri="{D42A27DB-BD31-4B8C-83A1-F6EECF244321}">
                    <p14:modId xmlns:p14="http://schemas.microsoft.com/office/powerpoint/2010/main" val="2295229745"/>
                  </p:ext>
                </p:extLst>
              </p:nvPr>
            </p:nvGraphicFramePr>
            <p:xfrm>
              <a:off x="3412696" y="5511888"/>
              <a:ext cx="3230486" cy="1274147"/>
            </p:xfrm>
            <a:graphic>
              <a:graphicData uri="http://schemas.microsoft.com/office/drawing/2017/model3d">
                <am3d:model3d r:embed="rId4">
                  <am3d:spPr>
                    <a:xfrm>
                      <a:off x="0" y="0"/>
                      <a:ext cx="3230486" cy="1274147"/>
                    </a:xfrm>
                    <a:prstGeom prst="rect">
                      <a:avLst/>
                    </a:prstGeom>
                  </am3d:spPr>
                  <am3d:camera>
                    <am3d:pos x="0" y="0" z="54069063"/>
                    <am3d:up dx="0" dy="36000000" dz="0"/>
                    <am3d:lookAt x="0" y="0" z="0"/>
                    <am3d:perspective fov="2700000"/>
                  </am3d:camera>
                  <am3d:trans>
                    <am3d:meterPerModelUnit n="361425" d="1000000"/>
                    <am3d:preTrans dx="0" dy="-7022569" dz="-1358768"/>
                    <am3d:scale>
                      <am3d:sx n="1000000" d="1000000"/>
                      <am3d:sy n="1000000" d="1000000"/>
                      <am3d:sz n="1000000" d="1000000"/>
                    </am3d:scale>
                    <am3d:rot ay="16200000"/>
                    <am3d:postTrans dx="0" dy="0" dz="0"/>
                  </am3d:trans>
                  <am3d:raster rName="Office3DRenderer" rVer="16.0.8326">
                    <am3d:blip r:embed="rId5"/>
                  </am3d:raster>
                  <am3d:objViewport viewportSz="3743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Taxi">
                <a:extLst>
                  <a:ext uri="{FF2B5EF4-FFF2-40B4-BE49-F238E27FC236}">
                    <a16:creationId xmlns:a16="http://schemas.microsoft.com/office/drawing/2014/main" id="{20FC2BC4-AE43-13EB-51CC-D10C2CB1F4A7}"/>
                  </a:ext>
                </a:extLst>
              </p:cNvPr>
              <p:cNvPicPr>
                <a:picLocks noGrp="1" noRot="1" noChangeAspect="1" noMove="1" noResize="1" noEditPoints="1" noAdjustHandles="1" noChangeArrowheads="1" noChangeShapeType="1" noCrop="1"/>
              </p:cNvPicPr>
              <p:nvPr/>
            </p:nvPicPr>
            <p:blipFill>
              <a:blip r:embed="rId5"/>
              <a:stretch>
                <a:fillRect/>
              </a:stretch>
            </p:blipFill>
            <p:spPr>
              <a:xfrm>
                <a:off x="3412696" y="5511888"/>
                <a:ext cx="3230486" cy="127414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SUV">
                <a:extLst>
                  <a:ext uri="{FF2B5EF4-FFF2-40B4-BE49-F238E27FC236}">
                    <a16:creationId xmlns:a16="http://schemas.microsoft.com/office/drawing/2014/main" id="{C00AF96F-4C08-2096-BC68-38C5CE2C377E}"/>
                  </a:ext>
                </a:extLst>
              </p:cNvPr>
              <p:cNvGraphicFramePr>
                <a:graphicFrameLocks noChangeAspect="1"/>
              </p:cNvGraphicFramePr>
              <p:nvPr>
                <p:extLst>
                  <p:ext uri="{D42A27DB-BD31-4B8C-83A1-F6EECF244321}">
                    <p14:modId xmlns:p14="http://schemas.microsoft.com/office/powerpoint/2010/main" val="2363189182"/>
                  </p:ext>
                </p:extLst>
              </p:nvPr>
            </p:nvGraphicFramePr>
            <p:xfrm>
              <a:off x="6827910" y="5511888"/>
              <a:ext cx="3230490" cy="1241225"/>
            </p:xfrm>
            <a:graphic>
              <a:graphicData uri="http://schemas.microsoft.com/office/drawing/2017/model3d">
                <am3d:model3d r:embed="rId6">
                  <am3d:spPr>
                    <a:xfrm>
                      <a:off x="0" y="0"/>
                      <a:ext cx="3230490" cy="1241225"/>
                    </a:xfrm>
                    <a:prstGeom prst="rect">
                      <a:avLst/>
                    </a:prstGeom>
                  </am3d:spPr>
                  <am3d:camera>
                    <am3d:pos x="0" y="0" z="54140998"/>
                    <am3d:up dx="0" dy="36000000" dz="0"/>
                    <am3d:lookAt x="0" y="0" z="0"/>
                    <am3d:perspective fov="2700000"/>
                  </am3d:camera>
                  <am3d:trans>
                    <am3d:meterPerModelUnit n="314898" d="1000000"/>
                    <am3d:preTrans dx="0" dy="-6341075" dz="0"/>
                    <am3d:scale>
                      <am3d:sx n="1000000" d="1000000"/>
                      <am3d:sy n="1000000" d="1000000"/>
                      <am3d:sz n="1000000" d="1000000"/>
                    </am3d:scale>
                    <am3d:rot ay="16200000"/>
                    <am3d:postTrans dx="0" dy="0" dz="0"/>
                  </am3d:trans>
                  <am3d:raster rName="Office3DRenderer" rVer="16.0.8326">
                    <am3d:blip r:embed="rId7"/>
                  </am3d:raster>
                  <am3d:objViewport viewportSz="37339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UV">
                <a:extLst>
                  <a:ext uri="{FF2B5EF4-FFF2-40B4-BE49-F238E27FC236}">
                    <a16:creationId xmlns:a16="http://schemas.microsoft.com/office/drawing/2014/main" id="{C00AF96F-4C08-2096-BC68-38C5CE2C377E}"/>
                  </a:ext>
                </a:extLst>
              </p:cNvPr>
              <p:cNvPicPr>
                <a:picLocks noGrp="1" noRot="1" noChangeAspect="1" noMove="1" noResize="1" noEditPoints="1" noAdjustHandles="1" noChangeArrowheads="1" noChangeShapeType="1" noCrop="1"/>
              </p:cNvPicPr>
              <p:nvPr/>
            </p:nvPicPr>
            <p:blipFill>
              <a:blip r:embed="rId7"/>
              <a:stretch>
                <a:fillRect/>
              </a:stretch>
            </p:blipFill>
            <p:spPr>
              <a:xfrm>
                <a:off x="6827910" y="5511888"/>
                <a:ext cx="3230490" cy="1241225"/>
              </a:xfrm>
              <a:prstGeom prst="rect">
                <a:avLst/>
              </a:prstGeom>
            </p:spPr>
          </p:pic>
        </mc:Fallback>
      </mc:AlternateContent>
    </p:spTree>
    <p:extLst>
      <p:ext uri="{BB962C8B-B14F-4D97-AF65-F5344CB8AC3E}">
        <p14:creationId xmlns:p14="http://schemas.microsoft.com/office/powerpoint/2010/main" val="136570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17172E-6 -3.92157E-6 L -0.70123 -0.00183 " pathEditMode="relative" rAng="0" ptsTypes="AA">
                                      <p:cBhvr>
                                        <p:cTn id="6" dur="2000" fill="hold"/>
                                        <p:tgtEl>
                                          <p:spTgt spid="5"/>
                                        </p:tgtEl>
                                        <p:attrNameLst>
                                          <p:attrName>ppt_x</p:attrName>
                                          <p:attrName>ppt_y</p:attrName>
                                        </p:attrNameLst>
                                      </p:cBhvr>
                                      <p:rCtr x="-35069" y="-102"/>
                                    </p:animMotion>
                                  </p:childTnLst>
                                </p:cTn>
                              </p:par>
                              <p:par>
                                <p:cTn id="7" presetID="42" presetClass="path" presetSubtype="0" accel="50000" decel="50000" fill="hold" nodeType="withEffect">
                                  <p:stCondLst>
                                    <p:cond delay="750"/>
                                  </p:stCondLst>
                                  <p:childTnLst>
                                    <p:animMotion origin="layout" path="M -8.08081E-7 -1.43791E-6 L -1.10401 0.00021 " pathEditMode="relative" rAng="0" ptsTypes="AA">
                                      <p:cBhvr>
                                        <p:cTn id="8" dur="2000" fill="hold"/>
                                        <p:tgtEl>
                                          <p:spTgt spid="7"/>
                                        </p:tgtEl>
                                        <p:attrNameLst>
                                          <p:attrName>ppt_x</p:attrName>
                                          <p:attrName>ppt_y</p:attrName>
                                        </p:attrNameLst>
                                      </p:cBhvr>
                                      <p:rCtr x="-552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3349635" cy="830997"/>
          </a:xfrm>
          <a:prstGeom prst="rect">
            <a:avLst/>
          </a:prstGeom>
          <a:noFill/>
        </p:spPr>
        <p:txBody>
          <a:bodyPr wrap="none" rtlCol="0">
            <a:spAutoFit/>
          </a:bodyPr>
          <a:lstStyle/>
          <a:p>
            <a:r>
              <a:rPr lang="en-US" sz="4800" b="1" dirty="0">
                <a:latin typeface="Arial Black" panose="020B0A04020102020204" pitchFamily="34" charset="0"/>
              </a:rPr>
              <a:t>Overview</a:t>
            </a:r>
          </a:p>
        </p:txBody>
      </p:sp>
      <p:sp>
        <p:nvSpPr>
          <p:cNvPr id="5" name="TextBox 4">
            <a:extLst>
              <a:ext uri="{FF2B5EF4-FFF2-40B4-BE49-F238E27FC236}">
                <a16:creationId xmlns:a16="http://schemas.microsoft.com/office/drawing/2014/main" id="{56A070EF-9E08-3B07-BC15-43D645F39141}"/>
              </a:ext>
            </a:extLst>
          </p:cNvPr>
          <p:cNvSpPr txBox="1"/>
          <p:nvPr/>
        </p:nvSpPr>
        <p:spPr>
          <a:xfrm>
            <a:off x="467139" y="860817"/>
            <a:ext cx="9134062"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Training will provide attendees with the knowledge to understand the drug and alcohol testing processes and requirements. This training will address the following areas:</a:t>
            </a:r>
          </a:p>
        </p:txBody>
      </p:sp>
      <p:grpSp>
        <p:nvGrpSpPr>
          <p:cNvPr id="6" name="Group 5">
            <a:extLst>
              <a:ext uri="{FF2B5EF4-FFF2-40B4-BE49-F238E27FC236}">
                <a16:creationId xmlns:a16="http://schemas.microsoft.com/office/drawing/2014/main" id="{C4278343-A094-9629-C5A8-FB73905AB9FD}"/>
              </a:ext>
            </a:extLst>
          </p:cNvPr>
          <p:cNvGrpSpPr/>
          <p:nvPr/>
        </p:nvGrpSpPr>
        <p:grpSpPr>
          <a:xfrm>
            <a:off x="467138" y="1950437"/>
            <a:ext cx="7731642" cy="3373976"/>
            <a:chOff x="467138" y="1950437"/>
            <a:chExt cx="7731642" cy="3373976"/>
          </a:xfrm>
        </p:grpSpPr>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6"/>
            <a:stretch>
              <a:fillRect/>
            </a:stretch>
          </p:blipFill>
          <p:spPr>
            <a:xfrm>
              <a:off x="470176" y="1950437"/>
              <a:ext cx="451143" cy="512108"/>
            </a:xfrm>
            <a:prstGeom prst="rect">
              <a:avLst/>
            </a:prstGeom>
          </p:spPr>
        </p:pic>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6"/>
            <a:stretch>
              <a:fillRect/>
            </a:stretch>
          </p:blipFill>
          <p:spPr>
            <a:xfrm>
              <a:off x="467138" y="4812305"/>
              <a:ext cx="451143" cy="512108"/>
            </a:xfrm>
            <a:prstGeom prst="rect">
              <a:avLst/>
            </a:prstGeom>
          </p:spPr>
        </p:pic>
        <p:pic>
          <p:nvPicPr>
            <p:cNvPr id="9" name="Picture 8">
              <a:extLst>
                <a:ext uri="{FF2B5EF4-FFF2-40B4-BE49-F238E27FC236}">
                  <a16:creationId xmlns:a16="http://schemas.microsoft.com/office/drawing/2014/main" id="{A502CABD-2A1A-F99A-759B-F1B178599359}"/>
                </a:ext>
              </a:extLst>
            </p:cNvPr>
            <p:cNvPicPr>
              <a:picLocks noChangeAspect="1"/>
            </p:cNvPicPr>
            <p:nvPr/>
          </p:nvPicPr>
          <p:blipFill>
            <a:blip r:embed="rId6"/>
            <a:stretch>
              <a:fillRect/>
            </a:stretch>
          </p:blipFill>
          <p:spPr>
            <a:xfrm>
              <a:off x="470158" y="2537152"/>
              <a:ext cx="451143" cy="512108"/>
            </a:xfrm>
            <a:prstGeom prst="rect">
              <a:avLst/>
            </a:prstGeom>
          </p:spPr>
        </p:pic>
        <p:pic>
          <p:nvPicPr>
            <p:cNvPr id="10" name="Picture 9">
              <a:extLst>
                <a:ext uri="{FF2B5EF4-FFF2-40B4-BE49-F238E27FC236}">
                  <a16:creationId xmlns:a16="http://schemas.microsoft.com/office/drawing/2014/main" id="{55E90958-6047-75EC-6C28-8C046ED71CE1}"/>
                </a:ext>
              </a:extLst>
            </p:cNvPr>
            <p:cNvPicPr>
              <a:picLocks noChangeAspect="1"/>
            </p:cNvPicPr>
            <p:nvPr/>
          </p:nvPicPr>
          <p:blipFill>
            <a:blip r:embed="rId6"/>
            <a:stretch>
              <a:fillRect/>
            </a:stretch>
          </p:blipFill>
          <p:spPr>
            <a:xfrm>
              <a:off x="470451" y="3098508"/>
              <a:ext cx="451143" cy="512108"/>
            </a:xfrm>
            <a:prstGeom prst="rect">
              <a:avLst/>
            </a:prstGeom>
          </p:spPr>
        </p:pic>
        <p:pic>
          <p:nvPicPr>
            <p:cNvPr id="11" name="Picture 10">
              <a:extLst>
                <a:ext uri="{FF2B5EF4-FFF2-40B4-BE49-F238E27FC236}">
                  <a16:creationId xmlns:a16="http://schemas.microsoft.com/office/drawing/2014/main" id="{CB2402A9-FAC5-76F0-1DF4-7CFE65F684C5}"/>
                </a:ext>
              </a:extLst>
            </p:cNvPr>
            <p:cNvPicPr>
              <a:picLocks noChangeAspect="1"/>
            </p:cNvPicPr>
            <p:nvPr/>
          </p:nvPicPr>
          <p:blipFill>
            <a:blip r:embed="rId6"/>
            <a:stretch>
              <a:fillRect/>
            </a:stretch>
          </p:blipFill>
          <p:spPr>
            <a:xfrm>
              <a:off x="470158" y="3664695"/>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6"/>
            <a:stretch>
              <a:fillRect/>
            </a:stretch>
          </p:blipFill>
          <p:spPr>
            <a:xfrm>
              <a:off x="470158" y="4237931"/>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2022947"/>
              <a:ext cx="7160935"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Drug, Alcohol, and Tobacco-Free Workplace Bulletin (6488.2).</a:t>
              </a:r>
            </a:p>
          </p:txBody>
        </p:sp>
        <p:sp>
          <p:nvSpPr>
            <p:cNvPr id="34" name="TextBox 33">
              <a:extLst>
                <a:ext uri="{FF2B5EF4-FFF2-40B4-BE49-F238E27FC236}">
                  <a16:creationId xmlns:a16="http://schemas.microsoft.com/office/drawing/2014/main" id="{F92E7067-DD51-E139-3F20-8EAE1BDA62F2}"/>
                </a:ext>
              </a:extLst>
            </p:cNvPr>
            <p:cNvSpPr txBox="1"/>
            <p:nvPr/>
          </p:nvSpPr>
          <p:spPr>
            <a:xfrm>
              <a:off x="1017107" y="2602734"/>
              <a:ext cx="4982454"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What are the employees’ responsibilities.</a:t>
              </a:r>
            </a:p>
          </p:txBody>
        </p:sp>
        <p:sp>
          <p:nvSpPr>
            <p:cNvPr id="35" name="TextBox 34">
              <a:extLst>
                <a:ext uri="{FF2B5EF4-FFF2-40B4-BE49-F238E27FC236}">
                  <a16:creationId xmlns:a16="http://schemas.microsoft.com/office/drawing/2014/main" id="{0C2A81CF-3DC5-9B1D-1200-E019047B3120}"/>
                </a:ext>
              </a:extLst>
            </p:cNvPr>
            <p:cNvSpPr txBox="1"/>
            <p:nvPr/>
          </p:nvSpPr>
          <p:spPr>
            <a:xfrm>
              <a:off x="1000544" y="3162640"/>
              <a:ext cx="4913525"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What are the supervisors’ responsibilities.</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9" y="4299008"/>
              <a:ext cx="701506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What are the steps in the Drug and Alcohol Testing process.</a:t>
              </a:r>
            </a:p>
          </p:txBody>
        </p:sp>
        <p:sp>
          <p:nvSpPr>
            <p:cNvPr id="37" name="TextBox 36">
              <a:extLst>
                <a:ext uri="{FF2B5EF4-FFF2-40B4-BE49-F238E27FC236}">
                  <a16:creationId xmlns:a16="http://schemas.microsoft.com/office/drawing/2014/main" id="{E2A6CA53-42E3-21E0-A88E-6CB65793E6AD}"/>
                </a:ext>
              </a:extLst>
            </p:cNvPr>
            <p:cNvSpPr txBox="1"/>
            <p:nvPr/>
          </p:nvSpPr>
          <p:spPr>
            <a:xfrm>
              <a:off x="1007388" y="3733215"/>
              <a:ext cx="719139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Drug and Alcohol Testing procedure and disciplinary process.</a:t>
              </a:r>
            </a:p>
          </p:txBody>
        </p:sp>
        <p:sp>
          <p:nvSpPr>
            <p:cNvPr id="38" name="TextBox 37">
              <a:extLst>
                <a:ext uri="{FF2B5EF4-FFF2-40B4-BE49-F238E27FC236}">
                  <a16:creationId xmlns:a16="http://schemas.microsoft.com/office/drawing/2014/main" id="{C6EF6CE3-2AA0-B974-6487-7B12C0D215AC}"/>
                </a:ext>
              </a:extLst>
            </p:cNvPr>
            <p:cNvSpPr txBox="1"/>
            <p:nvPr/>
          </p:nvSpPr>
          <p:spPr>
            <a:xfrm>
              <a:off x="997235" y="4868851"/>
              <a:ext cx="2763898"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Reasonable Suspicion.</a:t>
              </a:r>
            </a:p>
          </p:txBody>
        </p:sp>
      </p:grpSp>
      <p:pic>
        <p:nvPicPr>
          <p:cNvPr id="39" name="Picture 38">
            <a:extLst>
              <a:ext uri="{FF2B5EF4-FFF2-40B4-BE49-F238E27FC236}">
                <a16:creationId xmlns:a16="http://schemas.microsoft.com/office/drawing/2014/main" id="{D896F882-FF91-3C59-359C-CD7F4EC66D36}"/>
              </a:ext>
            </a:extLst>
          </p:cNvPr>
          <p:cNvPicPr>
            <a:picLocks noChangeAspect="1"/>
          </p:cNvPicPr>
          <p:nvPr/>
        </p:nvPicPr>
        <p:blipFill>
          <a:blip r:embed="rId5"/>
          <a:stretch>
            <a:fillRect/>
          </a:stretch>
        </p:blipFill>
        <p:spPr>
          <a:xfrm>
            <a:off x="4161159" y="2572"/>
            <a:ext cx="10058400" cy="779318"/>
          </a:xfrm>
          <a:prstGeom prst="rect">
            <a:avLst/>
          </a:prstGeom>
        </p:spPr>
      </p:pic>
      <p:pic>
        <p:nvPicPr>
          <p:cNvPr id="13" name="Picture 12">
            <a:extLst>
              <a:ext uri="{FF2B5EF4-FFF2-40B4-BE49-F238E27FC236}">
                <a16:creationId xmlns:a16="http://schemas.microsoft.com/office/drawing/2014/main" id="{2C686FDD-C106-F848-489D-7B97A236060C}"/>
              </a:ext>
            </a:extLst>
          </p:cNvPr>
          <p:cNvPicPr>
            <a:picLocks noChangeAspect="1"/>
          </p:cNvPicPr>
          <p:nvPr/>
        </p:nvPicPr>
        <p:blipFill>
          <a:blip r:embed="rId7"/>
          <a:srcRect l="14185" r="13738"/>
          <a:stretch/>
        </p:blipFill>
        <p:spPr>
          <a:xfrm>
            <a:off x="4255462" y="4719945"/>
            <a:ext cx="1600525" cy="2220563"/>
          </a:xfrm>
          <a:prstGeom prst="rect">
            <a:avLst/>
          </a:prstGeom>
        </p:spPr>
      </p:pic>
      <p:pic>
        <p:nvPicPr>
          <p:cNvPr id="3" name="Universal Intro">
            <a:hlinkClick r:id="" action="ppaction://media"/>
            <a:extLst>
              <a:ext uri="{FF2B5EF4-FFF2-40B4-BE49-F238E27FC236}">
                <a16:creationId xmlns:a16="http://schemas.microsoft.com/office/drawing/2014/main" id="{7CE2B526-746C-BE7A-A9A5-E218277425DF}"/>
              </a:ext>
            </a:extLst>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8"/>
          <a:stretch>
            <a:fillRect/>
          </a:stretch>
        </p:blipFill>
        <p:spPr>
          <a:xfrm>
            <a:off x="-1511903" y="886590"/>
            <a:ext cx="487363" cy="487363"/>
          </a:xfrm>
          <a:prstGeom prst="rect">
            <a:avLst/>
          </a:prstGeom>
        </p:spPr>
      </p:pic>
    </p:spTree>
    <p:extLst>
      <p:ext uri="{BB962C8B-B14F-4D97-AF65-F5344CB8AC3E}">
        <p14:creationId xmlns:p14="http://schemas.microsoft.com/office/powerpoint/2010/main" val="325164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2" fill="hold"/>
                                        <p:tgtEl>
                                          <p:spTgt spid="3"/>
                                        </p:tgtEl>
                                      </p:cBhvr>
                                    </p:cmd>
                                  </p:childTnLst>
                                </p:cTn>
                              </p:par>
                              <p:par>
                                <p:cTn id="7" presetID="53" presetClass="entr" presetSubtype="16" fill="hold" nodeType="withEffect">
                                  <p:stCondLst>
                                    <p:cond delay="15000"/>
                                  </p:stCondLst>
                                  <p:childTnLst>
                                    <p:set>
                                      <p:cBhvr>
                                        <p:cTn id="8" dur="1" fill="hold">
                                          <p:stCondLst>
                                            <p:cond delay="0"/>
                                          </p:stCondLst>
                                        </p:cTn>
                                        <p:tgtEl>
                                          <p:spTgt spid="13"/>
                                        </p:tgtEl>
                                        <p:attrNameLst>
                                          <p:attrName>style.visibility</p:attrName>
                                        </p:attrNameLst>
                                      </p:cBhvr>
                                      <p:to>
                                        <p:strVal val="visible"/>
                                      </p:to>
                                    </p:set>
                                    <p:anim calcmode="lin" valueType="num">
                                      <p:cBhvr>
                                        <p:cTn id="9" dur="6000" fill="hold"/>
                                        <p:tgtEl>
                                          <p:spTgt spid="13"/>
                                        </p:tgtEl>
                                        <p:attrNameLst>
                                          <p:attrName>ppt_w</p:attrName>
                                        </p:attrNameLst>
                                      </p:cBhvr>
                                      <p:tavLst>
                                        <p:tav tm="0">
                                          <p:val>
                                            <p:fltVal val="0"/>
                                          </p:val>
                                        </p:tav>
                                        <p:tav tm="100000">
                                          <p:val>
                                            <p:strVal val="#ppt_w"/>
                                          </p:val>
                                        </p:tav>
                                      </p:tavLst>
                                    </p:anim>
                                    <p:anim calcmode="lin" valueType="num">
                                      <p:cBhvr>
                                        <p:cTn id="10" dur="6000" fill="hold"/>
                                        <p:tgtEl>
                                          <p:spTgt spid="13"/>
                                        </p:tgtEl>
                                        <p:attrNameLst>
                                          <p:attrName>ppt_h</p:attrName>
                                        </p:attrNameLst>
                                      </p:cBhvr>
                                      <p:tavLst>
                                        <p:tav tm="0">
                                          <p:val>
                                            <p:fltVal val="0"/>
                                          </p:val>
                                        </p:tav>
                                        <p:tav tm="100000">
                                          <p:val>
                                            <p:strVal val="#ppt_h"/>
                                          </p:val>
                                        </p:tav>
                                      </p:tavLst>
                                    </p:anim>
                                    <p:animEffect transition="in" filter="fade">
                                      <p:cBhvr>
                                        <p:cTn id="11" dur="6000"/>
                                        <p:tgtEl>
                                          <p:spTgt spid="13"/>
                                        </p:tgtEl>
                                      </p:cBhvr>
                                    </p:animEffect>
                                  </p:childTnLst>
                                </p:cTn>
                              </p:par>
                              <p:par>
                                <p:cTn id="12" presetID="2" presetClass="entr" presetSubtype="2" fill="hold" nodeType="withEffect">
                                  <p:stCondLst>
                                    <p:cond delay="100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3000" fill="hold"/>
                                        <p:tgtEl>
                                          <p:spTgt spid="39"/>
                                        </p:tgtEl>
                                        <p:attrNameLst>
                                          <p:attrName>ppt_x</p:attrName>
                                        </p:attrNameLst>
                                      </p:cBhvr>
                                      <p:tavLst>
                                        <p:tav tm="0">
                                          <p:val>
                                            <p:strVal val="1+#ppt_w/2"/>
                                          </p:val>
                                        </p:tav>
                                        <p:tav tm="100000">
                                          <p:val>
                                            <p:strVal val="#ppt_x"/>
                                          </p:val>
                                        </p:tav>
                                      </p:tavLst>
                                    </p:anim>
                                    <p:anim calcmode="lin" valueType="num">
                                      <p:cBhvr additive="base">
                                        <p:cTn id="15" dur="30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4000" fill="hold"/>
                                        <p:tgtEl>
                                          <p:spTgt spid="2"/>
                                        </p:tgtEl>
                                        <p:attrNameLst>
                                          <p:attrName>ppt_x</p:attrName>
                                        </p:attrNameLst>
                                      </p:cBhvr>
                                      <p:tavLst>
                                        <p:tav tm="0">
                                          <p:val>
                                            <p:strVal val="0-#ppt_w/2"/>
                                          </p:val>
                                        </p:tav>
                                        <p:tav tm="100000">
                                          <p:val>
                                            <p:strVal val="#ppt_x"/>
                                          </p:val>
                                        </p:tav>
                                      </p:tavLst>
                                    </p:anim>
                                    <p:anim calcmode="lin" valueType="num">
                                      <p:cBhvr additive="base">
                                        <p:cTn id="19" dur="4000" fill="hold"/>
                                        <p:tgtEl>
                                          <p:spTgt spid="2"/>
                                        </p:tgtEl>
                                        <p:attrNameLst>
                                          <p:attrName>ppt_y</p:attrName>
                                        </p:attrNameLst>
                                      </p:cBhvr>
                                      <p:tavLst>
                                        <p:tav tm="0">
                                          <p:val>
                                            <p:strVal val="#ppt_y"/>
                                          </p:val>
                                        </p:tav>
                                        <p:tav tm="100000">
                                          <p:val>
                                            <p:strVal val="#ppt_y"/>
                                          </p:val>
                                        </p:tav>
                                      </p:tavLst>
                                    </p:anim>
                                  </p:childTnLst>
                                </p:cTn>
                              </p:par>
                              <p:par>
                                <p:cTn id="20" presetID="53" presetClass="entr" presetSubtype="16" fill="hold" grpId="0" nodeType="withEffect">
                                  <p:stCondLst>
                                    <p:cond delay="6000"/>
                                  </p:stCondLst>
                                  <p:childTnLst>
                                    <p:set>
                                      <p:cBhvr>
                                        <p:cTn id="21" dur="1" fill="hold">
                                          <p:stCondLst>
                                            <p:cond delay="0"/>
                                          </p:stCondLst>
                                        </p:cTn>
                                        <p:tgtEl>
                                          <p:spTgt spid="4"/>
                                        </p:tgtEl>
                                        <p:attrNameLst>
                                          <p:attrName>style.visibility</p:attrName>
                                        </p:attrNameLst>
                                      </p:cBhvr>
                                      <p:to>
                                        <p:strVal val="visible"/>
                                      </p:to>
                                    </p:set>
                                    <p:anim calcmode="lin" valueType="num">
                                      <p:cBhvr>
                                        <p:cTn id="22" dur="4000" fill="hold"/>
                                        <p:tgtEl>
                                          <p:spTgt spid="4"/>
                                        </p:tgtEl>
                                        <p:attrNameLst>
                                          <p:attrName>ppt_w</p:attrName>
                                        </p:attrNameLst>
                                      </p:cBhvr>
                                      <p:tavLst>
                                        <p:tav tm="0">
                                          <p:val>
                                            <p:fltVal val="0"/>
                                          </p:val>
                                        </p:tav>
                                        <p:tav tm="100000">
                                          <p:val>
                                            <p:strVal val="#ppt_w"/>
                                          </p:val>
                                        </p:tav>
                                      </p:tavLst>
                                    </p:anim>
                                    <p:anim calcmode="lin" valueType="num">
                                      <p:cBhvr>
                                        <p:cTn id="23" dur="4000" fill="hold"/>
                                        <p:tgtEl>
                                          <p:spTgt spid="4"/>
                                        </p:tgtEl>
                                        <p:attrNameLst>
                                          <p:attrName>ppt_h</p:attrName>
                                        </p:attrNameLst>
                                      </p:cBhvr>
                                      <p:tavLst>
                                        <p:tav tm="0">
                                          <p:val>
                                            <p:fltVal val="0"/>
                                          </p:val>
                                        </p:tav>
                                        <p:tav tm="100000">
                                          <p:val>
                                            <p:strVal val="#ppt_h"/>
                                          </p:val>
                                        </p:tav>
                                      </p:tavLst>
                                    </p:anim>
                                    <p:animEffect transition="in" filter="fade">
                                      <p:cBhvr>
                                        <p:cTn id="24" dur="4000"/>
                                        <p:tgtEl>
                                          <p:spTgt spid="4"/>
                                        </p:tgtEl>
                                      </p:cBhvr>
                                    </p:animEffect>
                                  </p:childTnLst>
                                </p:cTn>
                              </p:par>
                              <p:par>
                                <p:cTn id="25" presetID="22" presetClass="entr" presetSubtype="4" fill="hold" grpId="0" nodeType="withEffect">
                                  <p:stCondLst>
                                    <p:cond delay="700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4000"/>
                                        <p:tgtEl>
                                          <p:spTgt spid="5"/>
                                        </p:tgtEl>
                                      </p:cBhvr>
                                    </p:animEffect>
                                  </p:childTnLst>
                                </p:cTn>
                              </p:par>
                              <p:par>
                                <p:cTn id="28" presetID="31" presetClass="entr" presetSubtype="0" fill="hold" nodeType="withEffect">
                                  <p:stCondLst>
                                    <p:cond delay="10000"/>
                                  </p:stCondLst>
                                  <p:childTnLst>
                                    <p:set>
                                      <p:cBhvr>
                                        <p:cTn id="29" dur="1" fill="hold">
                                          <p:stCondLst>
                                            <p:cond delay="0"/>
                                          </p:stCondLst>
                                        </p:cTn>
                                        <p:tgtEl>
                                          <p:spTgt spid="6"/>
                                        </p:tgtEl>
                                        <p:attrNameLst>
                                          <p:attrName>style.visibility</p:attrName>
                                        </p:attrNameLst>
                                      </p:cBhvr>
                                      <p:to>
                                        <p:strVal val="visible"/>
                                      </p:to>
                                    </p:set>
                                    <p:anim calcmode="lin" valueType="num">
                                      <p:cBhvr>
                                        <p:cTn id="30" dur="7000" fill="hold"/>
                                        <p:tgtEl>
                                          <p:spTgt spid="6"/>
                                        </p:tgtEl>
                                        <p:attrNameLst>
                                          <p:attrName>ppt_w</p:attrName>
                                        </p:attrNameLst>
                                      </p:cBhvr>
                                      <p:tavLst>
                                        <p:tav tm="0">
                                          <p:val>
                                            <p:fltVal val="0"/>
                                          </p:val>
                                        </p:tav>
                                        <p:tav tm="100000">
                                          <p:val>
                                            <p:strVal val="#ppt_w"/>
                                          </p:val>
                                        </p:tav>
                                      </p:tavLst>
                                    </p:anim>
                                    <p:anim calcmode="lin" valueType="num">
                                      <p:cBhvr>
                                        <p:cTn id="31" dur="7000" fill="hold"/>
                                        <p:tgtEl>
                                          <p:spTgt spid="6"/>
                                        </p:tgtEl>
                                        <p:attrNameLst>
                                          <p:attrName>ppt_h</p:attrName>
                                        </p:attrNameLst>
                                      </p:cBhvr>
                                      <p:tavLst>
                                        <p:tav tm="0">
                                          <p:val>
                                            <p:fltVal val="0"/>
                                          </p:val>
                                        </p:tav>
                                        <p:tav tm="100000">
                                          <p:val>
                                            <p:strVal val="#ppt_h"/>
                                          </p:val>
                                        </p:tav>
                                      </p:tavLst>
                                    </p:anim>
                                    <p:anim calcmode="lin" valueType="num">
                                      <p:cBhvr>
                                        <p:cTn id="32" dur="7000" fill="hold"/>
                                        <p:tgtEl>
                                          <p:spTgt spid="6"/>
                                        </p:tgtEl>
                                        <p:attrNameLst>
                                          <p:attrName>style.rotation</p:attrName>
                                        </p:attrNameLst>
                                      </p:cBhvr>
                                      <p:tavLst>
                                        <p:tav tm="0">
                                          <p:val>
                                            <p:fltVal val="90"/>
                                          </p:val>
                                        </p:tav>
                                        <p:tav tm="100000">
                                          <p:val>
                                            <p:fltVal val="0"/>
                                          </p:val>
                                        </p:tav>
                                      </p:tavLst>
                                    </p:anim>
                                    <p:animEffect transition="in" filter="fade">
                                      <p:cBhvr>
                                        <p:cTn id="33" dur="7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7" y="9942"/>
            <a:ext cx="9119843" cy="2308324"/>
          </a:xfrm>
          <a:prstGeom prst="rect">
            <a:avLst/>
          </a:prstGeom>
          <a:noFill/>
        </p:spPr>
        <p:txBody>
          <a:bodyPr wrap="square" rtlCol="0">
            <a:spAutoFit/>
          </a:bodyPr>
          <a:lstStyle/>
          <a:p>
            <a:r>
              <a:rPr lang="en-US" sz="4800" b="1" dirty="0">
                <a:latin typeface="Arial Black" panose="020B0A04020102020204" pitchFamily="34" charset="0"/>
              </a:rPr>
              <a:t>What Drugs Does the </a:t>
            </a:r>
          </a:p>
          <a:p>
            <a:r>
              <a:rPr lang="en-US" sz="4800" b="1" dirty="0">
                <a:latin typeface="Arial Black" panose="020B0A04020102020204" pitchFamily="34" charset="0"/>
              </a:rPr>
              <a:t>District Test For?</a:t>
            </a:r>
          </a:p>
          <a:p>
            <a:endParaRPr lang="en-US" sz="4800" b="1" dirty="0">
              <a:latin typeface="Arial Black" panose="020B0A04020102020204" pitchFamily="34" charset="0"/>
            </a:endParaRP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2297665"/>
            <a:ext cx="451143" cy="512108"/>
          </a:xfrm>
          <a:prstGeom prst="rect">
            <a:avLst/>
          </a:prstGeom>
        </p:spPr>
      </p:pic>
      <p:sp>
        <p:nvSpPr>
          <p:cNvPr id="3" name="TextBox 2">
            <a:extLst>
              <a:ext uri="{FF2B5EF4-FFF2-40B4-BE49-F238E27FC236}">
                <a16:creationId xmlns:a16="http://schemas.microsoft.com/office/drawing/2014/main" id="{43556DD1-84F6-F782-427B-0C2D7346BC86}"/>
              </a:ext>
            </a:extLst>
          </p:cNvPr>
          <p:cNvSpPr txBox="1"/>
          <p:nvPr/>
        </p:nvSpPr>
        <p:spPr>
          <a:xfrm>
            <a:off x="1017360" y="1754486"/>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Marijuana</a:t>
            </a: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1686131"/>
            <a:ext cx="451143" cy="512108"/>
          </a:xfrm>
          <a:prstGeom prst="rect">
            <a:avLst/>
          </a:prstGeom>
        </p:spPr>
      </p:pic>
      <p:sp>
        <p:nvSpPr>
          <p:cNvPr id="5" name="TextBox 4">
            <a:extLst>
              <a:ext uri="{FF2B5EF4-FFF2-40B4-BE49-F238E27FC236}">
                <a16:creationId xmlns:a16="http://schemas.microsoft.com/office/drawing/2014/main" id="{747E37D7-2F7E-6A72-7404-B0B76F8A817B}"/>
              </a:ext>
            </a:extLst>
          </p:cNvPr>
          <p:cNvSpPr txBox="1"/>
          <p:nvPr/>
        </p:nvSpPr>
        <p:spPr>
          <a:xfrm>
            <a:off x="1042437" y="2369875"/>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Opiates (Including Heroin)</a:t>
            </a:r>
          </a:p>
        </p:txBody>
      </p:sp>
      <p:sp>
        <p:nvSpPr>
          <p:cNvPr id="8" name="TextBox 7">
            <a:extLst>
              <a:ext uri="{FF2B5EF4-FFF2-40B4-BE49-F238E27FC236}">
                <a16:creationId xmlns:a16="http://schemas.microsoft.com/office/drawing/2014/main" id="{39ADEDEF-69D4-ACC7-58DB-5094E3EEE988}"/>
              </a:ext>
            </a:extLst>
          </p:cNvPr>
          <p:cNvSpPr txBox="1"/>
          <p:nvPr/>
        </p:nvSpPr>
        <p:spPr>
          <a:xfrm>
            <a:off x="1032788" y="3031552"/>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Cocaine</a:t>
            </a:r>
          </a:p>
        </p:txBody>
      </p:sp>
      <p:pic>
        <p:nvPicPr>
          <p:cNvPr id="9" name="Picture 8">
            <a:extLst>
              <a:ext uri="{FF2B5EF4-FFF2-40B4-BE49-F238E27FC236}">
                <a16:creationId xmlns:a16="http://schemas.microsoft.com/office/drawing/2014/main" id="{9F540F52-B6E2-37EC-72F5-0EBF98BE56AB}"/>
              </a:ext>
            </a:extLst>
          </p:cNvPr>
          <p:cNvPicPr>
            <a:picLocks noChangeAspect="1"/>
          </p:cNvPicPr>
          <p:nvPr/>
        </p:nvPicPr>
        <p:blipFill>
          <a:blip r:embed="rId4"/>
          <a:stretch>
            <a:fillRect/>
          </a:stretch>
        </p:blipFill>
        <p:spPr>
          <a:xfrm>
            <a:off x="483678" y="2936203"/>
            <a:ext cx="451143" cy="512108"/>
          </a:xfrm>
          <a:prstGeom prst="rect">
            <a:avLst/>
          </a:prstGeom>
        </p:spPr>
      </p:pic>
      <p:sp>
        <p:nvSpPr>
          <p:cNvPr id="11" name="TextBox 10">
            <a:extLst>
              <a:ext uri="{FF2B5EF4-FFF2-40B4-BE49-F238E27FC236}">
                <a16:creationId xmlns:a16="http://schemas.microsoft.com/office/drawing/2014/main" id="{75B17CC1-29A1-0732-31A9-DF4D1F3B6B8B}"/>
              </a:ext>
            </a:extLst>
          </p:cNvPr>
          <p:cNvSpPr txBox="1"/>
          <p:nvPr/>
        </p:nvSpPr>
        <p:spPr>
          <a:xfrm>
            <a:off x="1034718" y="3693243"/>
            <a:ext cx="4382233"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Phencyclidine (PCP)</a:t>
            </a:r>
          </a:p>
        </p:txBody>
      </p:sp>
      <p:pic>
        <p:nvPicPr>
          <p:cNvPr id="13" name="Picture 12">
            <a:extLst>
              <a:ext uri="{FF2B5EF4-FFF2-40B4-BE49-F238E27FC236}">
                <a16:creationId xmlns:a16="http://schemas.microsoft.com/office/drawing/2014/main" id="{D735AF34-5DB8-1D3A-EF7A-DFDB5CDA5EE9}"/>
              </a:ext>
            </a:extLst>
          </p:cNvPr>
          <p:cNvPicPr>
            <a:picLocks noChangeAspect="1"/>
          </p:cNvPicPr>
          <p:nvPr/>
        </p:nvPicPr>
        <p:blipFill>
          <a:blip r:embed="rId4"/>
          <a:stretch>
            <a:fillRect/>
          </a:stretch>
        </p:blipFill>
        <p:spPr>
          <a:xfrm>
            <a:off x="485604" y="3574745"/>
            <a:ext cx="451143" cy="512108"/>
          </a:xfrm>
          <a:prstGeom prst="rect">
            <a:avLst/>
          </a:prstGeom>
        </p:spPr>
      </p:pic>
      <p:pic>
        <p:nvPicPr>
          <p:cNvPr id="10" name="Picture 9">
            <a:extLst>
              <a:ext uri="{FF2B5EF4-FFF2-40B4-BE49-F238E27FC236}">
                <a16:creationId xmlns:a16="http://schemas.microsoft.com/office/drawing/2014/main" id="{834E1DE4-31DD-6223-43F7-EF05CFBACDFF}"/>
              </a:ext>
            </a:extLst>
          </p:cNvPr>
          <p:cNvPicPr>
            <a:picLocks noChangeAspect="1"/>
          </p:cNvPicPr>
          <p:nvPr/>
        </p:nvPicPr>
        <p:blipFill>
          <a:blip r:embed="rId4"/>
          <a:stretch>
            <a:fillRect/>
          </a:stretch>
        </p:blipFill>
        <p:spPr>
          <a:xfrm>
            <a:off x="487531" y="4190138"/>
            <a:ext cx="451143" cy="512108"/>
          </a:xfrm>
          <a:prstGeom prst="rect">
            <a:avLst/>
          </a:prstGeom>
        </p:spPr>
      </p:pic>
      <p:sp>
        <p:nvSpPr>
          <p:cNvPr id="12" name="TextBox 11">
            <a:extLst>
              <a:ext uri="{FF2B5EF4-FFF2-40B4-BE49-F238E27FC236}">
                <a16:creationId xmlns:a16="http://schemas.microsoft.com/office/drawing/2014/main" id="{00D371AA-55D5-9BC7-AB43-31CF57F224D0}"/>
              </a:ext>
            </a:extLst>
          </p:cNvPr>
          <p:cNvSpPr txBox="1"/>
          <p:nvPr/>
        </p:nvSpPr>
        <p:spPr>
          <a:xfrm>
            <a:off x="1017360" y="4286336"/>
            <a:ext cx="4382233"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Amphetamines</a:t>
            </a:r>
          </a:p>
        </p:txBody>
      </p:sp>
      <p:sp>
        <p:nvSpPr>
          <p:cNvPr id="15" name="TextBox 14">
            <a:extLst>
              <a:ext uri="{FF2B5EF4-FFF2-40B4-BE49-F238E27FC236}">
                <a16:creationId xmlns:a16="http://schemas.microsoft.com/office/drawing/2014/main" id="{CB2C0AFF-7116-571F-DE1E-F6F6C0486743}"/>
              </a:ext>
            </a:extLst>
          </p:cNvPr>
          <p:cNvSpPr txBox="1"/>
          <p:nvPr/>
        </p:nvSpPr>
        <p:spPr>
          <a:xfrm>
            <a:off x="1017360" y="4946569"/>
            <a:ext cx="8569620" cy="923330"/>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Note</a:t>
            </a:r>
            <a:r>
              <a:rPr lang="en-US" dirty="0">
                <a:latin typeface="Poppins" panose="00000500000000000000" pitchFamily="2" charset="0"/>
                <a:cs typeface="Poppins" panose="00000500000000000000" pitchFamily="2" charset="0"/>
              </a:rPr>
              <a:t>: Labs will also test to determine if certain adulterants or foreign </a:t>
            </a:r>
          </a:p>
          <a:p>
            <a:r>
              <a:rPr lang="en-US" dirty="0">
                <a:latin typeface="Poppins" panose="00000500000000000000" pitchFamily="2" charset="0"/>
                <a:cs typeface="Poppins" panose="00000500000000000000" pitchFamily="2" charset="0"/>
              </a:rPr>
              <a:t>substances have been added to the urine, or if the urine has been diluted or substituted.</a:t>
            </a:r>
            <a:endParaRPr lang="en-US" b="1" dirty="0">
              <a:latin typeface="Poppins" panose="00000500000000000000" pitchFamily="2" charset="0"/>
              <a:cs typeface="Poppins" panose="00000500000000000000" pitchFamily="2" charset="0"/>
            </a:endParaRPr>
          </a:p>
        </p:txBody>
      </p:sp>
      <mc:AlternateContent xmlns:mc="http://schemas.openxmlformats.org/markup-compatibility/2006">
        <mc:Choice xmlns:am3d="http://schemas.microsoft.com/office/drawing/2017/model3d" Requires="am3d">
          <p:graphicFrame>
            <p:nvGraphicFramePr>
              <p:cNvPr id="16" name="3D Model 15" descr="Medical cross">
                <a:extLst>
                  <a:ext uri="{FF2B5EF4-FFF2-40B4-BE49-F238E27FC236}">
                    <a16:creationId xmlns:a16="http://schemas.microsoft.com/office/drawing/2014/main" id="{C76824A2-62D7-E69A-2550-0ECAECA0EC52}"/>
                  </a:ext>
                </a:extLst>
              </p:cNvPr>
              <p:cNvGraphicFramePr>
                <a:graphicFrameLocks noChangeAspect="1"/>
              </p:cNvGraphicFramePr>
              <p:nvPr>
                <p:extLst>
                  <p:ext uri="{D42A27DB-BD31-4B8C-83A1-F6EECF244321}">
                    <p14:modId xmlns:p14="http://schemas.microsoft.com/office/powerpoint/2010/main" val="1530661365"/>
                  </p:ext>
                </p:extLst>
              </p:nvPr>
            </p:nvGraphicFramePr>
            <p:xfrm>
              <a:off x="5597770" y="2034458"/>
              <a:ext cx="2511234" cy="2501837"/>
            </p:xfrm>
            <a:graphic>
              <a:graphicData uri="http://schemas.microsoft.com/office/drawing/2017/model3d">
                <am3d:model3d r:embed="rId5">
                  <am3d:spPr>
                    <a:xfrm>
                      <a:off x="0" y="0"/>
                      <a:ext cx="2511234" cy="2501837"/>
                    </a:xfrm>
                    <a:prstGeom prst="rect">
                      <a:avLst/>
                    </a:prstGeom>
                  </am3d:spPr>
                  <am3d:camera>
                    <am3d:pos x="0" y="0" z="66645928"/>
                    <am3d:up dx="0" dy="36000000" dz="0"/>
                    <am3d:lookAt x="0" y="0" z="0"/>
                    <am3d:perspective fov="2700000"/>
                  </am3d:camera>
                  <am3d:trans>
                    <am3d:meterPerModelUnit n="5606561" d="1000000"/>
                    <am3d:preTrans dx="0" dy="-17928339" dz="0"/>
                    <am3d:scale>
                      <am3d:sx n="1000000" d="1000000"/>
                      <am3d:sy n="1000000" d="1000000"/>
                      <am3d:sz n="1000000" d="1000000"/>
                    </am3d:scale>
                    <am3d:rot/>
                    <am3d:postTrans dx="0" dy="0" dz="0"/>
                  </am3d:trans>
                  <am3d:raster rName="Office3DRenderer" rVer="16.0.8326">
                    <am3d:blip r:embed="rId6"/>
                  </am3d:raster>
                  <am3d:objViewport viewportSz="37235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Medical cross">
                <a:extLst>
                  <a:ext uri="{FF2B5EF4-FFF2-40B4-BE49-F238E27FC236}">
                    <a16:creationId xmlns:a16="http://schemas.microsoft.com/office/drawing/2014/main" id="{C76824A2-62D7-E69A-2550-0ECAECA0EC52}"/>
                  </a:ext>
                </a:extLst>
              </p:cNvPr>
              <p:cNvPicPr>
                <a:picLocks noGrp="1" noRot="1" noChangeAspect="1" noMove="1" noResize="1" noEditPoints="1" noAdjustHandles="1" noChangeArrowheads="1" noChangeShapeType="1" noCrop="1"/>
              </p:cNvPicPr>
              <p:nvPr/>
            </p:nvPicPr>
            <p:blipFill>
              <a:blip r:embed="rId6"/>
              <a:stretch>
                <a:fillRect/>
              </a:stretch>
            </p:blipFill>
            <p:spPr>
              <a:xfrm>
                <a:off x="5597770" y="2034458"/>
                <a:ext cx="2511234" cy="2501837"/>
              </a:xfrm>
              <a:prstGeom prst="rect">
                <a:avLst/>
              </a:prstGeom>
            </p:spPr>
          </p:pic>
        </mc:Fallback>
      </mc:AlternateContent>
    </p:spTree>
    <p:extLst>
      <p:ext uri="{BB962C8B-B14F-4D97-AF65-F5344CB8AC3E}">
        <p14:creationId xmlns:p14="http://schemas.microsoft.com/office/powerpoint/2010/main" val="31451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1000"/>
                                  </p:stCondLst>
                                  <p:childTnLst>
                                    <p:anim calcmode="lin" valueType="num">
                                      <p:cBhvr additive="sum">
                                        <p:cTn id="6" dur="2000" fill="hold"/>
                                        <p:tgtEl>
                                          <p:spTgt spid="1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626610" cy="830997"/>
          </a:xfrm>
          <a:prstGeom prst="rect">
            <a:avLst/>
          </a:prstGeom>
          <a:noFill/>
        </p:spPr>
        <p:txBody>
          <a:bodyPr wrap="none" rtlCol="0">
            <a:spAutoFit/>
          </a:bodyPr>
          <a:lstStyle/>
          <a:p>
            <a:r>
              <a:rPr lang="en-US" sz="4800" b="1" dirty="0">
                <a:latin typeface="Arial Black" panose="020B0A04020102020204" pitchFamily="34" charset="0"/>
              </a:rPr>
              <a:t>Drug and Alcohol Procedure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471419" y="953903"/>
            <a:ext cx="8915645"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Reasonable Suspicion </a:t>
            </a:r>
            <a:r>
              <a:rPr lang="en-US" sz="2000" dirty="0">
                <a:latin typeface="Poppins" panose="00000500000000000000" pitchFamily="2" charset="0"/>
                <a:cs typeface="Poppins" panose="00000500000000000000" pitchFamily="2" charset="0"/>
              </a:rPr>
              <a:t>must be established.</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1638736"/>
            <a:ext cx="8676441" cy="341632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Strict confidentiality must be maintained regarding the employee being asked to test and any test results.</a:t>
            </a:r>
          </a:p>
          <a:p>
            <a:pPr marL="800100" lvl="1" indent="-342900">
              <a:buFont typeface="+mj-lt"/>
              <a:buAutoNum type="arabicPeriod"/>
            </a:pPr>
            <a:r>
              <a:rPr lang="en-US" dirty="0">
                <a:latin typeface="Poppins" panose="00000500000000000000" pitchFamily="2" charset="0"/>
                <a:cs typeface="Poppins" panose="00000500000000000000" pitchFamily="2" charset="0"/>
              </a:rPr>
              <a:t>Contact FSD HR Unit for further instructions regarding disciplinary action to follow.</a:t>
            </a:r>
          </a:p>
          <a:p>
            <a:pPr marL="800100" lvl="1" indent="-342900">
              <a:buFont typeface="+mj-lt"/>
              <a:buAutoNum type="arabicPeriod"/>
            </a:pPr>
            <a:r>
              <a:rPr lang="en-US" dirty="0">
                <a:latin typeface="Poppins" panose="00000500000000000000" pitchFamily="2" charset="0"/>
                <a:cs typeface="Poppins" panose="00000500000000000000" pitchFamily="2" charset="0"/>
              </a:rPr>
              <a:t>Employee should be directed to wait for instructions from the HR Unit prior to returning to work.</a:t>
            </a:r>
          </a:p>
          <a:p>
            <a:pPr marL="800100" lvl="1" indent="-342900">
              <a:buFont typeface="+mj-lt"/>
              <a:buAutoNum type="arabicPeriod"/>
            </a:pPr>
            <a:r>
              <a:rPr lang="en-US" dirty="0">
                <a:latin typeface="Poppins" panose="00000500000000000000" pitchFamily="2" charset="0"/>
                <a:cs typeface="Poppins" panose="00000500000000000000" pitchFamily="2" charset="0"/>
              </a:rPr>
              <a:t>If an employee refuses to test, fails to submit enough of the substance to obtain a test, it is treated as a positive test.</a:t>
            </a:r>
          </a:p>
          <a:p>
            <a:pPr marL="800100" lvl="1" indent="-342900">
              <a:buFont typeface="+mj-lt"/>
              <a:buAutoNum type="arabicPeriod"/>
            </a:pPr>
            <a:r>
              <a:rPr lang="en-US" dirty="0">
                <a:latin typeface="Poppins" panose="00000500000000000000" pitchFamily="2" charset="0"/>
                <a:cs typeface="Poppins" panose="00000500000000000000" pitchFamily="2" charset="0"/>
              </a:rPr>
              <a:t>A positive is grounds for dismissal.</a:t>
            </a:r>
          </a:p>
          <a:p>
            <a:pPr marL="800100" lvl="1" indent="-342900">
              <a:buFont typeface="+mj-lt"/>
              <a:buAutoNum type="arabicPeriod"/>
            </a:pPr>
            <a:r>
              <a:rPr lang="en-US" dirty="0">
                <a:latin typeface="Poppins" panose="00000500000000000000" pitchFamily="2" charset="0"/>
                <a:cs typeface="Poppins" panose="00000500000000000000" pitchFamily="2" charset="0"/>
              </a:rPr>
              <a:t>Under certain circumstances, the district may allow for lesser discipline, however this will be decided on a case-by-case basis.</a:t>
            </a:r>
          </a:p>
          <a:p>
            <a:pPr marL="1257300" lvl="2" indent="-34290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4"/>
          <a:stretch>
            <a:fillRect/>
          </a:stretch>
        </p:blipFill>
        <p:spPr>
          <a:xfrm>
            <a:off x="472101" y="1581961"/>
            <a:ext cx="451143" cy="512108"/>
          </a:xfrm>
          <a:prstGeom prst="rect">
            <a:avLst/>
          </a:prstGeom>
        </p:spPr>
      </p:pic>
      <p:pic>
        <p:nvPicPr>
          <p:cNvPr id="2050" name="Picture 2" descr="Confidential PNGs for Free Download">
            <a:extLst>
              <a:ext uri="{FF2B5EF4-FFF2-40B4-BE49-F238E27FC236}">
                <a16:creationId xmlns:a16="http://schemas.microsoft.com/office/drawing/2014/main" id="{ABA6645B-5C1B-6584-BF20-1C0CA0105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511" y="5143842"/>
            <a:ext cx="2384389" cy="11921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7" name="3D Model 6" descr="Traditional Rubber Stamp">
                <a:extLst>
                  <a:ext uri="{FF2B5EF4-FFF2-40B4-BE49-F238E27FC236}">
                    <a16:creationId xmlns:a16="http://schemas.microsoft.com/office/drawing/2014/main" id="{E094444A-718A-A7D4-DA48-0988A7744B04}"/>
                  </a:ext>
                </a:extLst>
              </p:cNvPr>
              <p:cNvGraphicFramePr>
                <a:graphicFrameLocks noChangeAspect="1"/>
              </p:cNvGraphicFramePr>
              <p:nvPr>
                <p:extLst>
                  <p:ext uri="{D42A27DB-BD31-4B8C-83A1-F6EECF244321}">
                    <p14:modId xmlns:p14="http://schemas.microsoft.com/office/powerpoint/2010/main" val="3597318901"/>
                  </p:ext>
                </p:extLst>
              </p:nvPr>
            </p:nvGraphicFramePr>
            <p:xfrm rot="21218308">
              <a:off x="3654541" y="5091653"/>
              <a:ext cx="2899777" cy="1416611"/>
            </p:xfrm>
            <a:graphic>
              <a:graphicData uri="http://schemas.microsoft.com/office/drawing/2017/model3d">
                <am3d:model3d r:embed="rId6">
                  <am3d:spPr>
                    <a:xfrm rot="21218308">
                      <a:off x="0" y="0"/>
                      <a:ext cx="2899777" cy="1416611"/>
                    </a:xfrm>
                    <a:prstGeom prst="rect">
                      <a:avLst/>
                    </a:prstGeom>
                  </am3d:spPr>
                  <am3d:camera>
                    <am3d:pos x="0" y="0" z="60991480"/>
                    <am3d:up dx="0" dy="36000000" dz="0"/>
                    <am3d:lookAt x="0" y="0" z="0"/>
                    <am3d:perspective fov="2700000"/>
                  </am3d:camera>
                  <am3d:trans>
                    <am3d:meterPerModelUnit n="12500000" d="1000000"/>
                    <am3d:preTrans dx="0" dy="0" dz="0"/>
                    <am3d:scale>
                      <am3d:sx n="1000000" d="1000000"/>
                      <am3d:sy n="1000000" d="1000000"/>
                      <am3d:sz n="1000000" d="1000000"/>
                    </am3d:scale>
                    <am3d:rot ax="5400000"/>
                    <am3d:postTrans dx="0" dy="0" dz="0"/>
                  </am3d:trans>
                  <am3d:raster rName="Office3DRenderer" rVer="16.0.8326">
                    <am3d:blip r:embed="rId7"/>
                  </am3d:raster>
                  <am3d:objViewport viewportSz="44589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raditional Rubber Stamp">
                <a:extLst>
                  <a:ext uri="{FF2B5EF4-FFF2-40B4-BE49-F238E27FC236}">
                    <a16:creationId xmlns:a16="http://schemas.microsoft.com/office/drawing/2014/main" id="{E094444A-718A-A7D4-DA48-0988A7744B04}"/>
                  </a:ext>
                </a:extLst>
              </p:cNvPr>
              <p:cNvPicPr>
                <a:picLocks noGrp="1" noRot="1" noChangeAspect="1" noMove="1" noResize="1" noEditPoints="1" noAdjustHandles="1" noChangeArrowheads="1" noChangeShapeType="1" noCrop="1"/>
              </p:cNvPicPr>
              <p:nvPr/>
            </p:nvPicPr>
            <p:blipFill>
              <a:blip r:embed="rId7"/>
              <a:stretch>
                <a:fillRect/>
              </a:stretch>
            </p:blipFill>
            <p:spPr>
              <a:xfrm rot="21218308">
                <a:off x="3654541" y="5091653"/>
                <a:ext cx="2899777" cy="1416611"/>
              </a:xfrm>
              <a:prstGeom prst="rect">
                <a:avLst/>
              </a:prstGeom>
            </p:spPr>
          </p:pic>
        </mc:Fallback>
      </mc:AlternateContent>
    </p:spTree>
    <p:extLst>
      <p:ext uri="{BB962C8B-B14F-4D97-AF65-F5344CB8AC3E}">
        <p14:creationId xmlns:p14="http://schemas.microsoft.com/office/powerpoint/2010/main" val="34287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3" fill="hold" nodeType="withEffect">
                                  <p:stCondLst>
                                    <p:cond delay="1000"/>
                                  </p:stCondLst>
                                  <p:childTnLst>
                                    <p:anim calcmode="lin" valueType="num">
                                      <p:cBhvr additive="base">
                                        <p:cTn id="6" dur="2000"/>
                                        <p:tgtEl>
                                          <p:spTgt spid="7"/>
                                        </p:tgtEl>
                                        <p:attrNameLst>
                                          <p:attrName>ppt_x</p:attrName>
                                        </p:attrNameLst>
                                      </p:cBhvr>
                                      <p:tavLst>
                                        <p:tav tm="0">
                                          <p:val>
                                            <p:strVal val="ppt_x"/>
                                          </p:val>
                                        </p:tav>
                                        <p:tav tm="100000">
                                          <p:val>
                                            <p:strVal val="1+ppt_w/2"/>
                                          </p:val>
                                        </p:tav>
                                      </p:tavLst>
                                    </p:anim>
                                    <p:anim calcmode="lin" valueType="num">
                                      <p:cBhvr additive="base">
                                        <p:cTn id="7" dur="2000"/>
                                        <p:tgtEl>
                                          <p:spTgt spid="7"/>
                                        </p:tgtEl>
                                        <p:attrNameLst>
                                          <p:attrName>ppt_y</p:attrName>
                                        </p:attrNameLst>
                                      </p:cBhvr>
                                      <p:tavLst>
                                        <p:tav tm="0">
                                          <p:val>
                                            <p:strVal val="ppt_y"/>
                                          </p:val>
                                        </p:tav>
                                        <p:tav tm="100000">
                                          <p:val>
                                            <p:strVal val="0-ppt_h/2"/>
                                          </p:val>
                                        </p:tav>
                                      </p:tavLst>
                                    </p:anim>
                                    <p:set>
                                      <p:cBhvr>
                                        <p:cTn id="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8834406" cy="2308324"/>
          </a:xfrm>
          <a:prstGeom prst="rect">
            <a:avLst/>
          </a:prstGeom>
          <a:noFill/>
        </p:spPr>
        <p:txBody>
          <a:bodyPr wrap="none" rtlCol="0">
            <a:spAutoFit/>
          </a:bodyPr>
          <a:lstStyle/>
          <a:p>
            <a:r>
              <a:rPr lang="en-US" sz="4800" b="1" dirty="0">
                <a:latin typeface="Arial Black" panose="020B0A04020102020204" pitchFamily="34" charset="0"/>
              </a:rPr>
              <a:t>What to do if you Suspect</a:t>
            </a:r>
          </a:p>
          <a:p>
            <a:r>
              <a:rPr lang="en-US" sz="4800" b="1" dirty="0">
                <a:latin typeface="Arial Black" panose="020B0A04020102020204" pitchFamily="34" charset="0"/>
              </a:rPr>
              <a:t>Someone is Under the</a:t>
            </a:r>
          </a:p>
          <a:p>
            <a:r>
              <a:rPr lang="en-US" sz="4800" b="1" dirty="0">
                <a:latin typeface="Arial Black" panose="020B0A04020102020204" pitchFamily="34" charset="0"/>
              </a:rPr>
              <a:t>Influence</a:t>
            </a:r>
          </a:p>
        </p:txBody>
      </p:sp>
      <p:sp>
        <p:nvSpPr>
          <p:cNvPr id="36" name="TextBox 35">
            <a:extLst>
              <a:ext uri="{FF2B5EF4-FFF2-40B4-BE49-F238E27FC236}">
                <a16:creationId xmlns:a16="http://schemas.microsoft.com/office/drawing/2014/main" id="{7E1ED32A-08CC-EE06-43A4-264056ECD8A2}"/>
              </a:ext>
            </a:extLst>
          </p:cNvPr>
          <p:cNvSpPr txBox="1"/>
          <p:nvPr/>
        </p:nvSpPr>
        <p:spPr>
          <a:xfrm>
            <a:off x="471419" y="2342866"/>
            <a:ext cx="8915645"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you observe an employee that exhibits any of the behavior described in the presentation:</a:t>
            </a:r>
          </a:p>
        </p:txBody>
      </p:sp>
      <p:sp>
        <p:nvSpPr>
          <p:cNvPr id="3" name="TextBox 2">
            <a:extLst>
              <a:ext uri="{FF2B5EF4-FFF2-40B4-BE49-F238E27FC236}">
                <a16:creationId xmlns:a16="http://schemas.microsoft.com/office/drawing/2014/main" id="{43556DD1-84F6-F782-427B-0C2D7346BC86}"/>
              </a:ext>
            </a:extLst>
          </p:cNvPr>
          <p:cNvSpPr txBox="1"/>
          <p:nvPr/>
        </p:nvSpPr>
        <p:spPr>
          <a:xfrm>
            <a:off x="1017360" y="3282338"/>
            <a:ext cx="8568939"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Call your AFSS/HR Representative immediately. Call the Central Office at 333 S. Beaudry at (213)241-2993 or (213)241-1745. </a:t>
            </a:r>
            <a:r>
              <a:rPr lang="en-US" b="1" dirty="0">
                <a:latin typeface="Poppins" panose="00000500000000000000" pitchFamily="2" charset="0"/>
                <a:cs typeface="Poppins" panose="00000500000000000000" pitchFamily="2" charset="0"/>
              </a:rPr>
              <a:t>Do not stop calling until you contact someone.</a:t>
            </a:r>
          </a:p>
          <a:p>
            <a:pPr marL="1257300" lvl="2" indent="-34290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321C5513-09D7-0741-8538-B6C94589306B}"/>
              </a:ext>
            </a:extLst>
          </p:cNvPr>
          <p:cNvPicPr>
            <a:picLocks noChangeAspect="1"/>
          </p:cNvPicPr>
          <p:nvPr/>
        </p:nvPicPr>
        <p:blipFill>
          <a:blip r:embed="rId6"/>
          <a:stretch>
            <a:fillRect/>
          </a:stretch>
        </p:blipFill>
        <p:spPr>
          <a:xfrm>
            <a:off x="472101" y="3202415"/>
            <a:ext cx="451143" cy="512108"/>
          </a:xfrm>
          <a:prstGeom prst="rect">
            <a:avLst/>
          </a:prstGeom>
        </p:spPr>
      </p:pic>
      <p:sp>
        <p:nvSpPr>
          <p:cNvPr id="7" name="TextBox 6">
            <a:extLst>
              <a:ext uri="{FF2B5EF4-FFF2-40B4-BE49-F238E27FC236}">
                <a16:creationId xmlns:a16="http://schemas.microsoft.com/office/drawing/2014/main" id="{D6ACD004-B240-C8A9-1D09-100ABC65129A}"/>
              </a:ext>
            </a:extLst>
          </p:cNvPr>
          <p:cNvSpPr txBox="1"/>
          <p:nvPr/>
        </p:nvSpPr>
        <p:spPr>
          <a:xfrm>
            <a:off x="1017360" y="4479398"/>
            <a:ext cx="8568939"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Do not send them home. It is your responsibility as a supervisor to enforce the District Zero Tolerance Policy for drugs and alcohol in the workplace.</a:t>
            </a:r>
          </a:p>
        </p:txBody>
      </p:sp>
      <p:sp>
        <p:nvSpPr>
          <p:cNvPr id="8" name="TextBox 7">
            <a:extLst>
              <a:ext uri="{FF2B5EF4-FFF2-40B4-BE49-F238E27FC236}">
                <a16:creationId xmlns:a16="http://schemas.microsoft.com/office/drawing/2014/main" id="{1AC154C6-F26F-CFB4-EE7D-C30809FB37F6}"/>
              </a:ext>
            </a:extLst>
          </p:cNvPr>
          <p:cNvSpPr txBox="1"/>
          <p:nvPr/>
        </p:nvSpPr>
        <p:spPr>
          <a:xfrm>
            <a:off x="1017359" y="5414703"/>
            <a:ext cx="8568939"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Inform the employee if he/she leaves, or fails to take the test, it will be treated as a positive, and the Division will move for his/her dismissal.</a:t>
            </a:r>
          </a:p>
        </p:txBody>
      </p:sp>
      <p:pic>
        <p:nvPicPr>
          <p:cNvPr id="9" name="Picture 8">
            <a:extLst>
              <a:ext uri="{FF2B5EF4-FFF2-40B4-BE49-F238E27FC236}">
                <a16:creationId xmlns:a16="http://schemas.microsoft.com/office/drawing/2014/main" id="{741B1468-284C-7892-2777-5E132E394803}"/>
              </a:ext>
            </a:extLst>
          </p:cNvPr>
          <p:cNvPicPr>
            <a:picLocks noChangeAspect="1"/>
          </p:cNvPicPr>
          <p:nvPr/>
        </p:nvPicPr>
        <p:blipFill>
          <a:blip r:embed="rId6"/>
          <a:stretch>
            <a:fillRect/>
          </a:stretch>
        </p:blipFill>
        <p:spPr>
          <a:xfrm>
            <a:off x="472101" y="4424847"/>
            <a:ext cx="451143" cy="512108"/>
          </a:xfrm>
          <a:prstGeom prst="rect">
            <a:avLst/>
          </a:prstGeom>
        </p:spPr>
      </p:pic>
      <p:pic>
        <p:nvPicPr>
          <p:cNvPr id="10" name="Picture 9">
            <a:extLst>
              <a:ext uri="{FF2B5EF4-FFF2-40B4-BE49-F238E27FC236}">
                <a16:creationId xmlns:a16="http://schemas.microsoft.com/office/drawing/2014/main" id="{59142528-B5EF-08FB-C5F6-5812BB805BA0}"/>
              </a:ext>
            </a:extLst>
          </p:cNvPr>
          <p:cNvPicPr>
            <a:picLocks noChangeAspect="1"/>
          </p:cNvPicPr>
          <p:nvPr/>
        </p:nvPicPr>
        <p:blipFill>
          <a:blip r:embed="rId6"/>
          <a:stretch>
            <a:fillRect/>
          </a:stretch>
        </p:blipFill>
        <p:spPr>
          <a:xfrm>
            <a:off x="472101" y="5350885"/>
            <a:ext cx="451143" cy="512108"/>
          </a:xfrm>
          <a:prstGeom prst="rect">
            <a:avLst/>
          </a:prstGeom>
        </p:spPr>
      </p:pic>
      <p:pic>
        <p:nvPicPr>
          <p:cNvPr id="5" name="Suspense ">
            <a:hlinkClick r:id="" action="ppaction://media"/>
            <a:extLst>
              <a:ext uri="{FF2B5EF4-FFF2-40B4-BE49-F238E27FC236}">
                <a16:creationId xmlns:a16="http://schemas.microsoft.com/office/drawing/2014/main" id="{1A99DB82-4AD4-6D53-CA26-E06E87AB0B19}"/>
              </a:ext>
            </a:extLst>
          </p:cNvPr>
          <p:cNvPicPr>
            <a:picLocks noChangeAspect="1"/>
          </p:cNvPicPr>
          <p:nvPr>
            <a:audioFile r:link="rId1"/>
            <p:extLst>
              <p:ext uri="{DAA4B4D4-6D71-4841-9C94-3DE7FCFB9230}">
                <p14:media xmlns:p14="http://schemas.microsoft.com/office/powerpoint/2010/main" r:embed="rId2">
                  <p14:trim end="4127.4965"/>
                  <p14:fade out="2000"/>
                </p14:media>
              </p:ext>
            </p:extLst>
          </p:nvPr>
        </p:nvPicPr>
        <p:blipFill>
          <a:blip r:embed="rId7"/>
          <a:stretch>
            <a:fillRect/>
          </a:stretch>
        </p:blipFill>
        <p:spPr>
          <a:xfrm>
            <a:off x="-1905442" y="1292064"/>
            <a:ext cx="487363" cy="487363"/>
          </a:xfrm>
          <a:prstGeom prst="rect">
            <a:avLst/>
          </a:prstGeom>
        </p:spPr>
      </p:pic>
    </p:spTree>
    <p:extLst>
      <p:ext uri="{BB962C8B-B14F-4D97-AF65-F5344CB8AC3E}">
        <p14:creationId xmlns:p14="http://schemas.microsoft.com/office/powerpoint/2010/main" val="12026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7" y="9942"/>
            <a:ext cx="9591263" cy="2308324"/>
          </a:xfrm>
          <a:prstGeom prst="rect">
            <a:avLst/>
          </a:prstGeom>
          <a:noFill/>
        </p:spPr>
        <p:txBody>
          <a:bodyPr wrap="square" rtlCol="0">
            <a:spAutoFit/>
          </a:bodyPr>
          <a:lstStyle/>
          <a:p>
            <a:r>
              <a:rPr lang="en-US" sz="4800" b="1" dirty="0">
                <a:latin typeface="Arial Black" panose="020B0A04020102020204" pitchFamily="34" charset="0"/>
              </a:rPr>
              <a:t>Employees are Responsible</a:t>
            </a:r>
          </a:p>
          <a:p>
            <a:r>
              <a:rPr lang="en-US" sz="4800" b="1" dirty="0">
                <a:latin typeface="Arial Black" panose="020B0A04020102020204" pitchFamily="34" charset="0"/>
              </a:rPr>
              <a:t>For Keeping LAUSD a Safe</a:t>
            </a:r>
          </a:p>
          <a:p>
            <a:r>
              <a:rPr lang="en-US" sz="4800" b="1" dirty="0">
                <a:latin typeface="Arial Black" panose="020B0A04020102020204" pitchFamily="34" charset="0"/>
              </a:rPr>
              <a:t>Working Environment</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3177341"/>
            <a:ext cx="451143" cy="512108"/>
          </a:xfrm>
          <a:prstGeom prst="rect">
            <a:avLst/>
          </a:prstGeom>
        </p:spPr>
      </p:pic>
      <p:sp>
        <p:nvSpPr>
          <p:cNvPr id="3" name="TextBox 2">
            <a:extLst>
              <a:ext uri="{FF2B5EF4-FFF2-40B4-BE49-F238E27FC236}">
                <a16:creationId xmlns:a16="http://schemas.microsoft.com/office/drawing/2014/main" id="{43556DD1-84F6-F782-427B-0C2D7346BC86}"/>
              </a:ext>
            </a:extLst>
          </p:cNvPr>
          <p:cNvSpPr txBox="1"/>
          <p:nvPr/>
        </p:nvSpPr>
        <p:spPr>
          <a:xfrm>
            <a:off x="467137" y="2361408"/>
            <a:ext cx="91398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should know and understand the Drug, Alcohol, and Tobacco-Free Policy:</a:t>
            </a:r>
          </a:p>
        </p:txBody>
      </p:sp>
      <p:sp>
        <p:nvSpPr>
          <p:cNvPr id="5" name="TextBox 4">
            <a:extLst>
              <a:ext uri="{FF2B5EF4-FFF2-40B4-BE49-F238E27FC236}">
                <a16:creationId xmlns:a16="http://schemas.microsoft.com/office/drawing/2014/main" id="{747E37D7-2F7E-6A72-7404-B0B76F8A817B}"/>
              </a:ext>
            </a:extLst>
          </p:cNvPr>
          <p:cNvSpPr txBox="1"/>
          <p:nvPr/>
        </p:nvSpPr>
        <p:spPr>
          <a:xfrm>
            <a:off x="1042437" y="3249551"/>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Understand the affects of alcohol/drug use.</a:t>
            </a:r>
          </a:p>
        </p:txBody>
      </p:sp>
      <p:sp>
        <p:nvSpPr>
          <p:cNvPr id="8" name="TextBox 7">
            <a:extLst>
              <a:ext uri="{FF2B5EF4-FFF2-40B4-BE49-F238E27FC236}">
                <a16:creationId xmlns:a16="http://schemas.microsoft.com/office/drawing/2014/main" id="{39ADEDEF-69D4-ACC7-58DB-5094E3EEE988}"/>
              </a:ext>
            </a:extLst>
          </p:cNvPr>
          <p:cNvSpPr txBox="1"/>
          <p:nvPr/>
        </p:nvSpPr>
        <p:spPr>
          <a:xfrm>
            <a:off x="1032788" y="3911228"/>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Be able to identify signs of reasonable suspicion.</a:t>
            </a:r>
          </a:p>
        </p:txBody>
      </p:sp>
      <p:pic>
        <p:nvPicPr>
          <p:cNvPr id="9" name="Picture 8">
            <a:extLst>
              <a:ext uri="{FF2B5EF4-FFF2-40B4-BE49-F238E27FC236}">
                <a16:creationId xmlns:a16="http://schemas.microsoft.com/office/drawing/2014/main" id="{9F540F52-B6E2-37EC-72F5-0EBF98BE56AB}"/>
              </a:ext>
            </a:extLst>
          </p:cNvPr>
          <p:cNvPicPr>
            <a:picLocks noChangeAspect="1"/>
          </p:cNvPicPr>
          <p:nvPr/>
        </p:nvPicPr>
        <p:blipFill>
          <a:blip r:embed="rId4"/>
          <a:stretch>
            <a:fillRect/>
          </a:stretch>
        </p:blipFill>
        <p:spPr>
          <a:xfrm>
            <a:off x="483678" y="3827454"/>
            <a:ext cx="451143" cy="512108"/>
          </a:xfrm>
          <a:prstGeom prst="rect">
            <a:avLst/>
          </a:prstGeom>
        </p:spPr>
      </p:pic>
      <p:sp>
        <p:nvSpPr>
          <p:cNvPr id="11" name="TextBox 10">
            <a:extLst>
              <a:ext uri="{FF2B5EF4-FFF2-40B4-BE49-F238E27FC236}">
                <a16:creationId xmlns:a16="http://schemas.microsoft.com/office/drawing/2014/main" id="{75B17CC1-29A1-0732-31A9-DF4D1F3B6B8B}"/>
              </a:ext>
            </a:extLst>
          </p:cNvPr>
          <p:cNvSpPr txBox="1"/>
          <p:nvPr/>
        </p:nvSpPr>
        <p:spPr>
          <a:xfrm>
            <a:off x="1034718" y="4572919"/>
            <a:ext cx="8572269"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Have knowledge of what Food Services Division’s procedures are regarding drugs and alcohol. </a:t>
            </a:r>
          </a:p>
        </p:txBody>
      </p:sp>
      <p:pic>
        <p:nvPicPr>
          <p:cNvPr id="13" name="Picture 12">
            <a:extLst>
              <a:ext uri="{FF2B5EF4-FFF2-40B4-BE49-F238E27FC236}">
                <a16:creationId xmlns:a16="http://schemas.microsoft.com/office/drawing/2014/main" id="{D735AF34-5DB8-1D3A-EF7A-DFDB5CDA5EE9}"/>
              </a:ext>
            </a:extLst>
          </p:cNvPr>
          <p:cNvPicPr>
            <a:picLocks noChangeAspect="1"/>
          </p:cNvPicPr>
          <p:nvPr/>
        </p:nvPicPr>
        <p:blipFill>
          <a:blip r:embed="rId4"/>
          <a:stretch>
            <a:fillRect/>
          </a:stretch>
        </p:blipFill>
        <p:spPr>
          <a:xfrm>
            <a:off x="485604" y="4489146"/>
            <a:ext cx="451143" cy="512108"/>
          </a:xfrm>
          <a:prstGeom prst="rect">
            <a:avLst/>
          </a:prstGeom>
        </p:spPr>
      </p:pic>
      <p:pic>
        <p:nvPicPr>
          <p:cNvPr id="10" name="Picture 9">
            <a:extLst>
              <a:ext uri="{FF2B5EF4-FFF2-40B4-BE49-F238E27FC236}">
                <a16:creationId xmlns:a16="http://schemas.microsoft.com/office/drawing/2014/main" id="{834E1DE4-31DD-6223-43F7-EF05CFBACDFF}"/>
              </a:ext>
            </a:extLst>
          </p:cNvPr>
          <p:cNvPicPr>
            <a:picLocks noChangeAspect="1"/>
          </p:cNvPicPr>
          <p:nvPr/>
        </p:nvPicPr>
        <p:blipFill>
          <a:blip r:embed="rId4"/>
          <a:stretch>
            <a:fillRect/>
          </a:stretch>
        </p:blipFill>
        <p:spPr>
          <a:xfrm>
            <a:off x="487531" y="5347608"/>
            <a:ext cx="451143" cy="512108"/>
          </a:xfrm>
          <a:prstGeom prst="rect">
            <a:avLst/>
          </a:prstGeom>
        </p:spPr>
      </p:pic>
      <p:sp>
        <p:nvSpPr>
          <p:cNvPr id="12" name="TextBox 11">
            <a:extLst>
              <a:ext uri="{FF2B5EF4-FFF2-40B4-BE49-F238E27FC236}">
                <a16:creationId xmlns:a16="http://schemas.microsoft.com/office/drawing/2014/main" id="{00D371AA-55D5-9BC7-AB43-31CF57F224D0}"/>
              </a:ext>
            </a:extLst>
          </p:cNvPr>
          <p:cNvSpPr txBox="1"/>
          <p:nvPr/>
        </p:nvSpPr>
        <p:spPr>
          <a:xfrm>
            <a:off x="1017360" y="5432232"/>
            <a:ext cx="8572269"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Understanding your role in the FSD Drug and Alcohol Procedure.</a:t>
            </a:r>
          </a:p>
        </p:txBody>
      </p:sp>
    </p:spTree>
    <p:extLst>
      <p:ext uri="{BB962C8B-B14F-4D97-AF65-F5344CB8AC3E}">
        <p14:creationId xmlns:p14="http://schemas.microsoft.com/office/powerpoint/2010/main" val="529910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7" y="9942"/>
            <a:ext cx="9591263" cy="830997"/>
          </a:xfrm>
          <a:prstGeom prst="rect">
            <a:avLst/>
          </a:prstGeom>
          <a:noFill/>
        </p:spPr>
        <p:txBody>
          <a:bodyPr wrap="square" rtlCol="0">
            <a:spAutoFit/>
          </a:bodyPr>
          <a:lstStyle/>
          <a:p>
            <a:r>
              <a:rPr lang="en-US" sz="4800" b="1" dirty="0">
                <a:latin typeface="Arial Black" panose="020B0A04020102020204" pitchFamily="34" charset="0"/>
              </a:rPr>
              <a:t>References</a:t>
            </a:r>
          </a:p>
        </p:txBody>
      </p:sp>
      <p:sp>
        <p:nvSpPr>
          <p:cNvPr id="3" name="TextBox 2">
            <a:extLst>
              <a:ext uri="{FF2B5EF4-FFF2-40B4-BE49-F238E27FC236}">
                <a16:creationId xmlns:a16="http://schemas.microsoft.com/office/drawing/2014/main" id="{43556DD1-84F6-F782-427B-0C2D7346BC86}"/>
              </a:ext>
            </a:extLst>
          </p:cNvPr>
          <p:cNvSpPr txBox="1"/>
          <p:nvPr/>
        </p:nvSpPr>
        <p:spPr>
          <a:xfrm>
            <a:off x="467137" y="891425"/>
            <a:ext cx="913985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Procedures for Drug and Alcohol Testing for Food Services Staff</a:t>
            </a:r>
          </a:p>
        </p:txBody>
      </p:sp>
      <p:grpSp>
        <p:nvGrpSpPr>
          <p:cNvPr id="15" name="Group 14">
            <a:extLst>
              <a:ext uri="{FF2B5EF4-FFF2-40B4-BE49-F238E27FC236}">
                <a16:creationId xmlns:a16="http://schemas.microsoft.com/office/drawing/2014/main" id="{10F563DE-201B-5F21-ED81-CE4766BC0299}"/>
              </a:ext>
            </a:extLst>
          </p:cNvPr>
          <p:cNvGrpSpPr/>
          <p:nvPr/>
        </p:nvGrpSpPr>
        <p:grpSpPr>
          <a:xfrm>
            <a:off x="470176" y="1510584"/>
            <a:ext cx="9487906" cy="3054694"/>
            <a:chOff x="470176" y="3177341"/>
            <a:chExt cx="9487906" cy="3054694"/>
          </a:xfrm>
        </p:grpSpPr>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3177341"/>
              <a:ext cx="451143" cy="512108"/>
            </a:xfrm>
            <a:prstGeom prst="rect">
              <a:avLst/>
            </a:prstGeom>
          </p:spPr>
        </p:pic>
        <p:sp>
          <p:nvSpPr>
            <p:cNvPr id="5" name="TextBox 4">
              <a:extLst>
                <a:ext uri="{FF2B5EF4-FFF2-40B4-BE49-F238E27FC236}">
                  <a16:creationId xmlns:a16="http://schemas.microsoft.com/office/drawing/2014/main" id="{747E37D7-2F7E-6A72-7404-B0B76F8A817B}"/>
                </a:ext>
              </a:extLst>
            </p:cNvPr>
            <p:cNvSpPr txBox="1"/>
            <p:nvPr/>
          </p:nvSpPr>
          <p:spPr>
            <a:xfrm>
              <a:off x="1042437" y="3249551"/>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Drug and Alcohol Testing Notification and Authorization Form</a:t>
              </a:r>
            </a:p>
          </p:txBody>
        </p:sp>
        <p:sp>
          <p:nvSpPr>
            <p:cNvPr id="8" name="TextBox 7">
              <a:extLst>
                <a:ext uri="{FF2B5EF4-FFF2-40B4-BE49-F238E27FC236}">
                  <a16:creationId xmlns:a16="http://schemas.microsoft.com/office/drawing/2014/main" id="{39ADEDEF-69D4-ACC7-58DB-5094E3EEE988}"/>
                </a:ext>
              </a:extLst>
            </p:cNvPr>
            <p:cNvSpPr txBox="1"/>
            <p:nvPr/>
          </p:nvSpPr>
          <p:spPr>
            <a:xfrm>
              <a:off x="1032788" y="3911228"/>
              <a:ext cx="8915645"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Drug and Alcohol, Tobacco-Free Workplace Bulletin BUL-6488.2</a:t>
              </a:r>
            </a:p>
          </p:txBody>
        </p:sp>
        <p:pic>
          <p:nvPicPr>
            <p:cNvPr id="9" name="Picture 8">
              <a:extLst>
                <a:ext uri="{FF2B5EF4-FFF2-40B4-BE49-F238E27FC236}">
                  <a16:creationId xmlns:a16="http://schemas.microsoft.com/office/drawing/2014/main" id="{9F540F52-B6E2-37EC-72F5-0EBF98BE56AB}"/>
                </a:ext>
              </a:extLst>
            </p:cNvPr>
            <p:cNvPicPr>
              <a:picLocks noChangeAspect="1"/>
            </p:cNvPicPr>
            <p:nvPr/>
          </p:nvPicPr>
          <p:blipFill>
            <a:blip r:embed="rId4"/>
            <a:stretch>
              <a:fillRect/>
            </a:stretch>
          </p:blipFill>
          <p:spPr>
            <a:xfrm>
              <a:off x="472103" y="3827454"/>
              <a:ext cx="451143" cy="512108"/>
            </a:xfrm>
            <a:prstGeom prst="rect">
              <a:avLst/>
            </a:prstGeom>
          </p:spPr>
        </p:pic>
        <p:sp>
          <p:nvSpPr>
            <p:cNvPr id="11" name="TextBox 10">
              <a:extLst>
                <a:ext uri="{FF2B5EF4-FFF2-40B4-BE49-F238E27FC236}">
                  <a16:creationId xmlns:a16="http://schemas.microsoft.com/office/drawing/2014/main" id="{75B17CC1-29A1-0732-31A9-DF4D1F3B6B8B}"/>
                </a:ext>
              </a:extLst>
            </p:cNvPr>
            <p:cNvSpPr txBox="1"/>
            <p:nvPr/>
          </p:nvSpPr>
          <p:spPr>
            <a:xfrm>
              <a:off x="1034718" y="4572919"/>
              <a:ext cx="8572269"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Drug and Alcohol Testing Program Post Accident Log </a:t>
              </a:r>
            </a:p>
          </p:txBody>
        </p:sp>
        <p:pic>
          <p:nvPicPr>
            <p:cNvPr id="13" name="Picture 12">
              <a:extLst>
                <a:ext uri="{FF2B5EF4-FFF2-40B4-BE49-F238E27FC236}">
                  <a16:creationId xmlns:a16="http://schemas.microsoft.com/office/drawing/2014/main" id="{D735AF34-5DB8-1D3A-EF7A-DFDB5CDA5EE9}"/>
                </a:ext>
              </a:extLst>
            </p:cNvPr>
            <p:cNvPicPr>
              <a:picLocks noChangeAspect="1"/>
            </p:cNvPicPr>
            <p:nvPr/>
          </p:nvPicPr>
          <p:blipFill>
            <a:blip r:embed="rId4"/>
            <a:stretch>
              <a:fillRect/>
            </a:stretch>
          </p:blipFill>
          <p:spPr>
            <a:xfrm>
              <a:off x="474029" y="4489146"/>
              <a:ext cx="451143" cy="512108"/>
            </a:xfrm>
            <a:prstGeom prst="rect">
              <a:avLst/>
            </a:prstGeom>
          </p:spPr>
        </p:pic>
        <p:pic>
          <p:nvPicPr>
            <p:cNvPr id="10" name="Picture 9">
              <a:extLst>
                <a:ext uri="{FF2B5EF4-FFF2-40B4-BE49-F238E27FC236}">
                  <a16:creationId xmlns:a16="http://schemas.microsoft.com/office/drawing/2014/main" id="{834E1DE4-31DD-6223-43F7-EF05CFBACDFF}"/>
                </a:ext>
              </a:extLst>
            </p:cNvPr>
            <p:cNvPicPr>
              <a:picLocks noChangeAspect="1"/>
            </p:cNvPicPr>
            <p:nvPr/>
          </p:nvPicPr>
          <p:blipFill>
            <a:blip r:embed="rId4"/>
            <a:stretch>
              <a:fillRect/>
            </a:stretch>
          </p:blipFill>
          <p:spPr>
            <a:xfrm>
              <a:off x="475956" y="5116113"/>
              <a:ext cx="451143" cy="512108"/>
            </a:xfrm>
            <a:prstGeom prst="rect">
              <a:avLst/>
            </a:prstGeom>
          </p:spPr>
        </p:pic>
        <p:sp>
          <p:nvSpPr>
            <p:cNvPr id="12" name="TextBox 11">
              <a:extLst>
                <a:ext uri="{FF2B5EF4-FFF2-40B4-BE49-F238E27FC236}">
                  <a16:creationId xmlns:a16="http://schemas.microsoft.com/office/drawing/2014/main" id="{00D371AA-55D5-9BC7-AB43-31CF57F224D0}"/>
                </a:ext>
              </a:extLst>
            </p:cNvPr>
            <p:cNvSpPr txBox="1"/>
            <p:nvPr/>
          </p:nvSpPr>
          <p:spPr>
            <a:xfrm>
              <a:off x="1017360" y="5189157"/>
              <a:ext cx="8572269"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Food Services Division Employee Handbook</a:t>
              </a:r>
            </a:p>
          </p:txBody>
        </p:sp>
        <p:pic>
          <p:nvPicPr>
            <p:cNvPr id="6" name="Picture 5">
              <a:extLst>
                <a:ext uri="{FF2B5EF4-FFF2-40B4-BE49-F238E27FC236}">
                  <a16:creationId xmlns:a16="http://schemas.microsoft.com/office/drawing/2014/main" id="{73F8F3DB-9691-DF32-069A-5CD2958B7E17}"/>
                </a:ext>
              </a:extLst>
            </p:cNvPr>
            <p:cNvPicPr>
              <a:picLocks noChangeAspect="1"/>
            </p:cNvPicPr>
            <p:nvPr/>
          </p:nvPicPr>
          <p:blipFill>
            <a:blip r:embed="rId4"/>
            <a:stretch>
              <a:fillRect/>
            </a:stretch>
          </p:blipFill>
          <p:spPr>
            <a:xfrm>
              <a:off x="477881" y="5719927"/>
              <a:ext cx="451143" cy="512108"/>
            </a:xfrm>
            <a:prstGeom prst="rect">
              <a:avLst/>
            </a:prstGeom>
          </p:spPr>
        </p:pic>
        <p:sp>
          <p:nvSpPr>
            <p:cNvPr id="14" name="TextBox 13">
              <a:extLst>
                <a:ext uri="{FF2B5EF4-FFF2-40B4-BE49-F238E27FC236}">
                  <a16:creationId xmlns:a16="http://schemas.microsoft.com/office/drawing/2014/main" id="{895FA678-0586-BB2A-B36B-574BFF00B2D1}"/>
                </a:ext>
              </a:extLst>
            </p:cNvPr>
            <p:cNvSpPr txBox="1"/>
            <p:nvPr/>
          </p:nvSpPr>
          <p:spPr>
            <a:xfrm>
              <a:off x="1042437" y="5791315"/>
              <a:ext cx="8572269"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Observed Behavior-Reasonable Suspicion Record </a:t>
              </a:r>
            </a:p>
          </p:txBody>
        </p:sp>
      </p:grpSp>
      <mc:AlternateContent xmlns:mc="http://schemas.openxmlformats.org/markup-compatibility/2006">
        <mc:Choice xmlns:am3d="http://schemas.microsoft.com/office/drawing/2017/model3d" Requires="am3d">
          <p:graphicFrame>
            <p:nvGraphicFramePr>
              <p:cNvPr id="16" name="3D Model 15" descr="Books">
                <a:extLst>
                  <a:ext uri="{FF2B5EF4-FFF2-40B4-BE49-F238E27FC236}">
                    <a16:creationId xmlns:a16="http://schemas.microsoft.com/office/drawing/2014/main" id="{975A8A92-9724-01CB-169B-76982724A082}"/>
                  </a:ext>
                </a:extLst>
              </p:cNvPr>
              <p:cNvGraphicFramePr>
                <a:graphicFrameLocks noChangeAspect="1"/>
              </p:cNvGraphicFramePr>
              <p:nvPr>
                <p:extLst>
                  <p:ext uri="{D42A27DB-BD31-4B8C-83A1-F6EECF244321}">
                    <p14:modId xmlns:p14="http://schemas.microsoft.com/office/powerpoint/2010/main" val="2768447176"/>
                  </p:ext>
                </p:extLst>
              </p:nvPr>
            </p:nvGraphicFramePr>
            <p:xfrm>
              <a:off x="3539531" y="4928413"/>
              <a:ext cx="2979333" cy="1665761"/>
            </p:xfrm>
            <a:graphic>
              <a:graphicData uri="http://schemas.microsoft.com/office/drawing/2017/model3d">
                <am3d:model3d r:embed="rId5">
                  <am3d:spPr>
                    <a:xfrm>
                      <a:off x="0" y="0"/>
                      <a:ext cx="2979333" cy="1665761"/>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y="16200000"/>
                    <am3d:postTrans dx="0" dy="0" dz="0"/>
                  </am3d:trans>
                  <am3d:raster rName="Office3DRenderer" rVer="16.0.8326">
                    <am3d:blip r:embed="rId6"/>
                  </am3d:raster>
                  <am3d:objViewport viewportSz="43690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Books">
                <a:extLst>
                  <a:ext uri="{FF2B5EF4-FFF2-40B4-BE49-F238E27FC236}">
                    <a16:creationId xmlns:a16="http://schemas.microsoft.com/office/drawing/2014/main" id="{975A8A92-9724-01CB-169B-76982724A082}"/>
                  </a:ext>
                </a:extLst>
              </p:cNvPr>
              <p:cNvPicPr>
                <a:picLocks noGrp="1" noRot="1" noChangeAspect="1" noMove="1" noResize="1" noEditPoints="1" noAdjustHandles="1" noChangeArrowheads="1" noChangeShapeType="1" noCrop="1"/>
              </p:cNvPicPr>
              <p:nvPr/>
            </p:nvPicPr>
            <p:blipFill>
              <a:blip r:embed="rId6"/>
              <a:stretch>
                <a:fillRect/>
              </a:stretch>
            </p:blipFill>
            <p:spPr>
              <a:xfrm>
                <a:off x="3539531" y="4928413"/>
                <a:ext cx="2979333" cy="1665761"/>
              </a:xfrm>
              <a:prstGeom prst="rect">
                <a:avLst/>
              </a:prstGeom>
            </p:spPr>
          </p:pic>
        </mc:Fallback>
      </mc:AlternateContent>
    </p:spTree>
    <p:extLst>
      <p:ext uri="{BB962C8B-B14F-4D97-AF65-F5344CB8AC3E}">
        <p14:creationId xmlns:p14="http://schemas.microsoft.com/office/powerpoint/2010/main" val="37900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1000"/>
                                  </p:stCondLst>
                                  <p:childTnLst>
                                    <p:anim calcmode="lin" valueType="num">
                                      <p:cBhvr additive="sum">
                                        <p:cTn id="6" dur="2000" fill="hold"/>
                                        <p:tgtEl>
                                          <p:spTgt spid="1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7" y="9942"/>
            <a:ext cx="9591263" cy="830997"/>
          </a:xfrm>
          <a:prstGeom prst="rect">
            <a:avLst/>
          </a:prstGeom>
          <a:noFill/>
        </p:spPr>
        <p:txBody>
          <a:bodyPr wrap="square" rtlCol="0">
            <a:spAutoFit/>
          </a:bodyPr>
          <a:lstStyle/>
          <a:p>
            <a:r>
              <a:rPr lang="en-US" sz="4800" b="1" dirty="0">
                <a:latin typeface="Arial Black" panose="020B0A04020102020204" pitchFamily="34" charset="0"/>
              </a:rPr>
              <a:t>Questions?</a:t>
            </a:r>
          </a:p>
        </p:txBody>
      </p:sp>
      <p:sp>
        <p:nvSpPr>
          <p:cNvPr id="3" name="TextBox 2">
            <a:extLst>
              <a:ext uri="{FF2B5EF4-FFF2-40B4-BE49-F238E27FC236}">
                <a16:creationId xmlns:a16="http://schemas.microsoft.com/office/drawing/2014/main" id="{43556DD1-84F6-F782-427B-0C2D7346BC86}"/>
              </a:ext>
            </a:extLst>
          </p:cNvPr>
          <p:cNvSpPr txBox="1"/>
          <p:nvPr/>
        </p:nvSpPr>
        <p:spPr>
          <a:xfrm>
            <a:off x="467137" y="879850"/>
            <a:ext cx="913985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Procedures for Drug and Alcohol Testing for Food Services Staff</a:t>
            </a:r>
          </a:p>
        </p:txBody>
      </p:sp>
      <p:pic>
        <p:nvPicPr>
          <p:cNvPr id="18" name="Picture 17">
            <a:extLst>
              <a:ext uri="{FF2B5EF4-FFF2-40B4-BE49-F238E27FC236}">
                <a16:creationId xmlns:a16="http://schemas.microsoft.com/office/drawing/2014/main" id="{7FB6D5B7-5352-B599-4931-544DB47AAF0E}"/>
              </a:ext>
            </a:extLst>
          </p:cNvPr>
          <p:cNvPicPr>
            <a:picLocks noChangeAspect="1"/>
          </p:cNvPicPr>
          <p:nvPr/>
        </p:nvPicPr>
        <p:blipFill>
          <a:blip r:embed="rId4"/>
          <a:stretch>
            <a:fillRect/>
          </a:stretch>
        </p:blipFill>
        <p:spPr>
          <a:xfrm>
            <a:off x="605741" y="1250067"/>
            <a:ext cx="8891288" cy="2222822"/>
          </a:xfrm>
          <a:prstGeom prst="rect">
            <a:avLst/>
          </a:prstGeom>
        </p:spPr>
      </p:pic>
      <p:pic>
        <p:nvPicPr>
          <p:cNvPr id="19" name="Picture 18">
            <a:extLst>
              <a:ext uri="{FF2B5EF4-FFF2-40B4-BE49-F238E27FC236}">
                <a16:creationId xmlns:a16="http://schemas.microsoft.com/office/drawing/2014/main" id="{0D167851-FAEA-EC64-AC0F-16F9D20CA665}"/>
              </a:ext>
            </a:extLst>
          </p:cNvPr>
          <p:cNvPicPr>
            <a:picLocks noChangeAspect="1"/>
          </p:cNvPicPr>
          <p:nvPr/>
        </p:nvPicPr>
        <p:blipFill>
          <a:blip r:embed="rId5"/>
          <a:srcRect t="14893" b="14371"/>
          <a:stretch/>
        </p:blipFill>
        <p:spPr>
          <a:xfrm>
            <a:off x="2537406" y="3182860"/>
            <a:ext cx="5055584" cy="3576176"/>
          </a:xfrm>
          <a:prstGeom prst="rect">
            <a:avLst/>
          </a:prstGeom>
        </p:spPr>
      </p:pic>
    </p:spTree>
    <p:extLst>
      <p:ext uri="{BB962C8B-B14F-4D97-AF65-F5344CB8AC3E}">
        <p14:creationId xmlns:p14="http://schemas.microsoft.com/office/powerpoint/2010/main" val="11580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19"/>
                                        </p:tgtEl>
                                        <p:attrNameLst>
                                          <p:attrName>style.visibility</p:attrName>
                                        </p:attrNameLst>
                                      </p:cBhvr>
                                      <p:to>
                                        <p:strVal val="visible"/>
                                      </p:to>
                                    </p:set>
                                    <p:anim calcmode="lin" valueType="num">
                                      <p:cBhvr>
                                        <p:cTn id="11" dur="2000" fill="hold"/>
                                        <p:tgtEl>
                                          <p:spTgt spid="19"/>
                                        </p:tgtEl>
                                        <p:attrNameLst>
                                          <p:attrName>ppt_w</p:attrName>
                                        </p:attrNameLst>
                                      </p:cBhvr>
                                      <p:tavLst>
                                        <p:tav tm="0">
                                          <p:val>
                                            <p:fltVal val="0"/>
                                          </p:val>
                                        </p:tav>
                                        <p:tav tm="100000">
                                          <p:val>
                                            <p:strVal val="#ppt_w"/>
                                          </p:val>
                                        </p:tav>
                                      </p:tavLst>
                                    </p:anim>
                                    <p:anim calcmode="lin" valueType="num">
                                      <p:cBhvr>
                                        <p:cTn id="12" dur="2000" fill="hold"/>
                                        <p:tgtEl>
                                          <p:spTgt spid="19"/>
                                        </p:tgtEl>
                                        <p:attrNameLst>
                                          <p:attrName>ppt_h</p:attrName>
                                        </p:attrNameLst>
                                      </p:cBhvr>
                                      <p:tavLst>
                                        <p:tav tm="0">
                                          <p:val>
                                            <p:fltVal val="0"/>
                                          </p:val>
                                        </p:tav>
                                        <p:tav tm="100000">
                                          <p:val>
                                            <p:strVal val="#ppt_h"/>
                                          </p:val>
                                        </p:tav>
                                      </p:tavLst>
                                    </p:anim>
                                    <p:animEffect transition="in" filter="fade">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grpSp>
        <p:nvGrpSpPr>
          <p:cNvPr id="5" name="Group 4">
            <a:extLst>
              <a:ext uri="{FF2B5EF4-FFF2-40B4-BE49-F238E27FC236}">
                <a16:creationId xmlns:a16="http://schemas.microsoft.com/office/drawing/2014/main" id="{796A8425-468D-A0FB-B36C-9E7F60B9BC51}"/>
              </a:ext>
            </a:extLst>
          </p:cNvPr>
          <p:cNvGrpSpPr/>
          <p:nvPr/>
        </p:nvGrpSpPr>
        <p:grpSpPr>
          <a:xfrm>
            <a:off x="2151498" y="874581"/>
            <a:ext cx="5811878" cy="5947038"/>
            <a:chOff x="2151498" y="874581"/>
            <a:chExt cx="5811878" cy="5947038"/>
          </a:xfrm>
        </p:grpSpPr>
        <p:pic>
          <p:nvPicPr>
            <p:cNvPr id="3076" name="Picture 4" descr="Download Thank You Gif - Gif Abyss">
              <a:extLst>
                <a:ext uri="{FF2B5EF4-FFF2-40B4-BE49-F238E27FC236}">
                  <a16:creationId xmlns:a16="http://schemas.microsoft.com/office/drawing/2014/main" id="{6F4A4DCB-A8C5-0557-52EB-D9474E5ED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930" y="224645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op 10 tv png ideas and inspiration">
              <a:extLst>
                <a:ext uri="{FF2B5EF4-FFF2-40B4-BE49-F238E27FC236}">
                  <a16:creationId xmlns:a16="http://schemas.microsoft.com/office/drawing/2014/main" id="{8E7AA4CE-5087-DF35-5D06-12E037EE00E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11" b="89463" l="3171" r="97252">
                          <a14:foregroundMark x1="93446" y1="26446" x2="93446" y2="26446"/>
                          <a14:foregroundMark x1="97674" y1="28306" x2="97674" y2="28306"/>
                          <a14:foregroundMark x1="20085" y1="18388" x2="20085" y2="18388"/>
                          <a14:foregroundMark x1="5920" y1="21281" x2="5920" y2="21281"/>
                          <a14:foregroundMark x1="3171" y1="20868" x2="3171" y2="20868"/>
                          <a14:foregroundMark x1="46089" y1="18595" x2="46089" y2="18595"/>
                          <a14:foregroundMark x1="46300" y1="18388" x2="46300" y2="18388"/>
                          <a14:foregroundMark x1="25159" y1="17975" x2="25159" y2="17975"/>
                        </a14:backgroundRemoval>
                      </a14:imgEffect>
                    </a14:imgLayer>
                  </a14:imgProps>
                </a:ext>
                <a:ext uri="{28A0092B-C50C-407E-A947-70E740481C1C}">
                  <a14:useLocalDpi xmlns:a14="http://schemas.microsoft.com/office/drawing/2010/main" val="0"/>
                </a:ext>
              </a:extLst>
            </a:blip>
            <a:srcRect/>
            <a:stretch>
              <a:fillRect/>
            </a:stretch>
          </p:blipFill>
          <p:spPr bwMode="auto">
            <a:xfrm>
              <a:off x="2151498" y="874581"/>
              <a:ext cx="5811878" cy="594703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7034D631-ADFE-807A-159C-4617DF939E1F}"/>
              </a:ext>
            </a:extLst>
          </p:cNvPr>
          <p:cNvSpPr txBox="1"/>
          <p:nvPr/>
        </p:nvSpPr>
        <p:spPr>
          <a:xfrm>
            <a:off x="474563" y="1"/>
            <a:ext cx="9271769" cy="1569660"/>
          </a:xfrm>
          <a:prstGeom prst="rect">
            <a:avLst/>
          </a:prstGeom>
          <a:noFill/>
        </p:spPr>
        <p:txBody>
          <a:bodyPr wrap="square" rtlCol="0">
            <a:spAutoFit/>
          </a:bodyPr>
          <a:lstStyle/>
          <a:p>
            <a:r>
              <a:rPr lang="en-US" sz="4800" b="1" dirty="0">
                <a:latin typeface="Arial Black" panose="020B0A04020102020204" pitchFamily="34" charset="0"/>
              </a:rPr>
              <a:t>We appreciate you </a:t>
            </a:r>
          </a:p>
          <a:p>
            <a:r>
              <a:rPr lang="en-US" sz="4800" b="1" dirty="0">
                <a:latin typeface="Arial Black" panose="020B0A04020102020204" pitchFamily="34" charset="0"/>
              </a:rPr>
              <a:t>keeping our schools safe.</a:t>
            </a:r>
          </a:p>
        </p:txBody>
      </p:sp>
      <p:pic>
        <p:nvPicPr>
          <p:cNvPr id="10" name="Picture 9">
            <a:extLst>
              <a:ext uri="{FF2B5EF4-FFF2-40B4-BE49-F238E27FC236}">
                <a16:creationId xmlns:a16="http://schemas.microsoft.com/office/drawing/2014/main" id="{E951CBB4-7BF1-BC39-693C-A1E47842EF3A}"/>
              </a:ext>
            </a:extLst>
          </p:cNvPr>
          <p:cNvPicPr>
            <a:picLocks noChangeAspect="1"/>
          </p:cNvPicPr>
          <p:nvPr/>
        </p:nvPicPr>
        <p:blipFill>
          <a:blip r:embed="rId9"/>
          <a:stretch>
            <a:fillRect/>
          </a:stretch>
        </p:blipFill>
        <p:spPr>
          <a:xfrm>
            <a:off x="2158209" y="5821054"/>
            <a:ext cx="5811878" cy="1000565"/>
          </a:xfrm>
          <a:prstGeom prst="rect">
            <a:avLst/>
          </a:prstGeom>
        </p:spPr>
      </p:pic>
      <p:pic>
        <p:nvPicPr>
          <p:cNvPr id="11" name="Maroon 5">
            <a:hlinkClick r:id="" action="ppaction://media"/>
            <a:extLst>
              <a:ext uri="{FF2B5EF4-FFF2-40B4-BE49-F238E27FC236}">
                <a16:creationId xmlns:a16="http://schemas.microsoft.com/office/drawing/2014/main" id="{15F9E7BF-28CE-C9E9-167B-E4D653A9ADDA}"/>
              </a:ext>
            </a:extLst>
          </p:cNvPr>
          <p:cNvPicPr>
            <a:picLocks noChangeAspect="1"/>
          </p:cNvPicPr>
          <p:nvPr>
            <a:audioFile r:link="rId2"/>
            <p:extLst>
              <p:ext uri="{DAA4B4D4-6D71-4841-9C94-3DE7FCFB9230}">
                <p14:media xmlns:p14="http://schemas.microsoft.com/office/powerpoint/2010/main" r:embed="rId1">
                  <p14:fade in="1000" out="2500"/>
                </p14:media>
              </p:ext>
            </p:extLst>
          </p:nvPr>
        </p:nvPicPr>
        <p:blipFill>
          <a:blip r:embed="rId10"/>
          <a:stretch>
            <a:fillRect/>
          </a:stretch>
        </p:blipFill>
        <p:spPr>
          <a:xfrm>
            <a:off x="-2079063" y="541149"/>
            <a:ext cx="487363" cy="487363"/>
          </a:xfrm>
          <a:prstGeom prst="rect">
            <a:avLst/>
          </a:prstGeom>
        </p:spPr>
      </p:pic>
    </p:spTree>
    <p:extLst>
      <p:ext uri="{BB962C8B-B14F-4D97-AF65-F5344CB8AC3E}">
        <p14:creationId xmlns:p14="http://schemas.microsoft.com/office/powerpoint/2010/main" val="14961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7390356" cy="830997"/>
          </a:xfrm>
          <a:prstGeom prst="rect">
            <a:avLst/>
          </a:prstGeom>
          <a:noFill/>
        </p:spPr>
        <p:txBody>
          <a:bodyPr wrap="none" rtlCol="0">
            <a:spAutoFit/>
          </a:bodyPr>
          <a:lstStyle/>
          <a:p>
            <a:r>
              <a:rPr lang="en-US" sz="4800" b="1" dirty="0">
                <a:latin typeface="Arial Black" panose="020B0A04020102020204" pitchFamily="34" charset="0"/>
              </a:rPr>
              <a:t>Purpose and Benefits</a:t>
            </a:r>
          </a:p>
        </p:txBody>
      </p:sp>
      <p:sp>
        <p:nvSpPr>
          <p:cNvPr id="5" name="TextBox 4">
            <a:extLst>
              <a:ext uri="{FF2B5EF4-FFF2-40B4-BE49-F238E27FC236}">
                <a16:creationId xmlns:a16="http://schemas.microsoft.com/office/drawing/2014/main" id="{56A070EF-9E08-3B07-BC15-43D645F39141}"/>
              </a:ext>
            </a:extLst>
          </p:cNvPr>
          <p:cNvSpPr txBox="1"/>
          <p:nvPr/>
        </p:nvSpPr>
        <p:spPr>
          <a:xfrm>
            <a:off x="1005619" y="860817"/>
            <a:ext cx="8582605"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Promote Awareness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Ensure that all District Employees and Volunteers are aware of expectations when dealing with incidents relating to drug and/or alcohol.</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6"/>
          <a:stretch>
            <a:fillRect/>
          </a:stretch>
        </p:blipFill>
        <p:spPr>
          <a:xfrm>
            <a:off x="470176" y="792197"/>
            <a:ext cx="451143" cy="512108"/>
          </a:xfrm>
          <a:prstGeom prst="rect">
            <a:avLst/>
          </a:prstGeom>
        </p:spPr>
      </p:pic>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6"/>
          <a:stretch>
            <a:fillRect/>
          </a:stretch>
        </p:blipFill>
        <p:spPr>
          <a:xfrm>
            <a:off x="467138" y="2211345"/>
            <a:ext cx="451143" cy="512108"/>
          </a:xfrm>
          <a:prstGeom prst="rect">
            <a:avLst/>
          </a:prstGeom>
        </p:spPr>
      </p:pic>
      <p:pic>
        <p:nvPicPr>
          <p:cNvPr id="39" name="Picture 38">
            <a:extLst>
              <a:ext uri="{FF2B5EF4-FFF2-40B4-BE49-F238E27FC236}">
                <a16:creationId xmlns:a16="http://schemas.microsoft.com/office/drawing/2014/main" id="{D896F882-FF91-3C59-359C-CD7F4EC66D36}"/>
              </a:ext>
            </a:extLst>
          </p:cNvPr>
          <p:cNvPicPr>
            <a:picLocks noChangeAspect="1"/>
          </p:cNvPicPr>
          <p:nvPr/>
        </p:nvPicPr>
        <p:blipFill>
          <a:blip r:embed="rId5"/>
          <a:stretch>
            <a:fillRect/>
          </a:stretch>
        </p:blipFill>
        <p:spPr>
          <a:xfrm>
            <a:off x="8109424" y="2572"/>
            <a:ext cx="10058400" cy="779318"/>
          </a:xfrm>
          <a:prstGeom prst="rect">
            <a:avLst/>
          </a:prstGeom>
        </p:spPr>
      </p:pic>
      <p:sp>
        <p:nvSpPr>
          <p:cNvPr id="3" name="TextBox 2">
            <a:extLst>
              <a:ext uri="{FF2B5EF4-FFF2-40B4-BE49-F238E27FC236}">
                <a16:creationId xmlns:a16="http://schemas.microsoft.com/office/drawing/2014/main" id="{0181BCF5-3CF0-9301-F867-2C9D8A4F5BBC}"/>
              </a:ext>
            </a:extLst>
          </p:cNvPr>
          <p:cNvSpPr txBox="1"/>
          <p:nvPr/>
        </p:nvSpPr>
        <p:spPr>
          <a:xfrm>
            <a:off x="1015779" y="2283217"/>
            <a:ext cx="8582605"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Ensure a Healthy and Safe Working Environment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District is required to provide a drug free workplace and to foster an effective learning and working environment for students and staff.</a:t>
            </a:r>
          </a:p>
        </p:txBody>
      </p:sp>
      <mc:AlternateContent xmlns:mc="http://schemas.openxmlformats.org/markup-compatibility/2006">
        <mc:Choice xmlns:am3d="http://schemas.microsoft.com/office/drawing/2017/model3d" Requires="am3d">
          <p:graphicFrame>
            <p:nvGraphicFramePr>
              <p:cNvPr id="13" name="3D Model 12" descr="Multi-story School">
                <a:extLst>
                  <a:ext uri="{FF2B5EF4-FFF2-40B4-BE49-F238E27FC236}">
                    <a16:creationId xmlns:a16="http://schemas.microsoft.com/office/drawing/2014/main" id="{1BEE8B65-A56F-7FDA-E9CC-6E4AE692EC8F}"/>
                  </a:ext>
                </a:extLst>
              </p:cNvPr>
              <p:cNvGraphicFramePr/>
              <p:nvPr>
                <p:extLst>
                  <p:ext uri="{D42A27DB-BD31-4B8C-83A1-F6EECF244321}">
                    <p14:modId xmlns:p14="http://schemas.microsoft.com/office/powerpoint/2010/main" val="1313781030"/>
                  </p:ext>
                </p:extLst>
              </p:nvPr>
            </p:nvGraphicFramePr>
            <p:xfrm>
              <a:off x="1361439" y="3891280"/>
              <a:ext cx="7355841" cy="2786622"/>
            </p:xfrm>
            <a:graphic>
              <a:graphicData uri="http://schemas.microsoft.com/office/drawing/2017/model3d">
                <am3d:model3d r:embed="rId7">
                  <am3d:spPr>
                    <a:xfrm>
                      <a:off x="0" y="0"/>
                      <a:ext cx="7355841" cy="2786622"/>
                    </a:xfrm>
                    <a:prstGeom prst="rect">
                      <a:avLst/>
                    </a:prstGeom>
                  </am3d:spPr>
                  <am3d:camera>
                    <am3d:pos x="0" y="0" z="56372939"/>
                    <am3d:up dx="0" dy="36000000" dz="0"/>
                    <am3d:lookAt x="0" y="0" z="0"/>
                    <am3d:perspective fov="2700000"/>
                  </am3d:camera>
                  <am3d:trans>
                    <am3d:meterPerModelUnit n="73156" d="1000000"/>
                    <am3d:preTrans dx="1" dy="-6215826" dz="0"/>
                    <am3d:scale>
                      <am3d:sx n="1000000" d="1000000"/>
                      <am3d:sy n="1000000" d="1000000"/>
                      <am3d:sz n="1000000" d="1000000"/>
                    </am3d:scale>
                    <am3d:rot/>
                    <am3d:postTrans dx="0" dy="0" dz="0"/>
                  </am3d:trans>
                  <am3d:raster rName="Office3DRenderer" rVer="16.0.8326">
                    <am3d:blip r:embed="rId8"/>
                  </am3d:raster>
                  <am3d:objViewport viewportSz="78265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Multi-story School">
                <a:extLst>
                  <a:ext uri="{FF2B5EF4-FFF2-40B4-BE49-F238E27FC236}">
                    <a16:creationId xmlns:a16="http://schemas.microsoft.com/office/drawing/2014/main" id="{1BEE8B65-A56F-7FDA-E9CC-6E4AE692EC8F}"/>
                  </a:ext>
                </a:extLst>
              </p:cNvPr>
              <p:cNvPicPr>
                <a:picLocks noGrp="1" noRot="1" noChangeAspect="1" noMove="1" noResize="1" noEditPoints="1" noAdjustHandles="1" noChangeArrowheads="1" noChangeShapeType="1" noCrop="1"/>
              </p:cNvPicPr>
              <p:nvPr/>
            </p:nvPicPr>
            <p:blipFill>
              <a:blip r:embed="rId8"/>
              <a:stretch>
                <a:fillRect/>
              </a:stretch>
            </p:blipFill>
            <p:spPr>
              <a:xfrm>
                <a:off x="1361439" y="3891280"/>
                <a:ext cx="7355841" cy="2786622"/>
              </a:xfrm>
              <a:prstGeom prst="rect">
                <a:avLst/>
              </a:prstGeom>
            </p:spPr>
          </p:pic>
        </mc:Fallback>
      </mc:AlternateContent>
      <p:pic>
        <p:nvPicPr>
          <p:cNvPr id="15" name="Picture 14">
            <a:extLst>
              <a:ext uri="{FF2B5EF4-FFF2-40B4-BE49-F238E27FC236}">
                <a16:creationId xmlns:a16="http://schemas.microsoft.com/office/drawing/2014/main" id="{171DED79-599F-46B0-1E5E-8E4F04CB936C}"/>
              </a:ext>
            </a:extLst>
          </p:cNvPr>
          <p:cNvPicPr>
            <a:picLocks noChangeAspect="1"/>
          </p:cNvPicPr>
          <p:nvPr/>
        </p:nvPicPr>
        <p:blipFill>
          <a:blip r:embed="rId9"/>
          <a:stretch>
            <a:fillRect/>
          </a:stretch>
        </p:blipFill>
        <p:spPr>
          <a:xfrm>
            <a:off x="4866640" y="4716022"/>
            <a:ext cx="325120" cy="325120"/>
          </a:xfrm>
          <a:prstGeom prst="rect">
            <a:avLst/>
          </a:prstGeom>
        </p:spPr>
      </p:pic>
      <mc:AlternateContent xmlns:mc="http://schemas.openxmlformats.org/markup-compatibility/2006">
        <mc:Choice xmlns:am3d="http://schemas.microsoft.com/office/drawing/2017/model3d" Requires="am3d">
          <p:graphicFrame>
            <p:nvGraphicFramePr>
              <p:cNvPr id="16" name="3D Model 15" descr="School Bus">
                <a:extLst>
                  <a:ext uri="{FF2B5EF4-FFF2-40B4-BE49-F238E27FC236}">
                    <a16:creationId xmlns:a16="http://schemas.microsoft.com/office/drawing/2014/main" id="{6EF5A4CE-A2E5-4130-C607-FCEF05CBAB1E}"/>
                  </a:ext>
                </a:extLst>
              </p:cNvPr>
              <p:cNvGraphicFramePr>
                <a:graphicFrameLocks noChangeAspect="1"/>
              </p:cNvGraphicFramePr>
              <p:nvPr>
                <p:extLst>
                  <p:ext uri="{D42A27DB-BD31-4B8C-83A1-F6EECF244321}">
                    <p14:modId xmlns:p14="http://schemas.microsoft.com/office/powerpoint/2010/main" val="2962381661"/>
                  </p:ext>
                </p:extLst>
              </p:nvPr>
            </p:nvGraphicFramePr>
            <p:xfrm>
              <a:off x="4171777" y="5873518"/>
              <a:ext cx="1959520" cy="1015189"/>
            </p:xfrm>
            <a:graphic>
              <a:graphicData uri="http://schemas.microsoft.com/office/drawing/2017/model3d">
                <am3d:model3d r:embed="rId10">
                  <am3d:spPr>
                    <a:xfrm>
                      <a:off x="0" y="0"/>
                      <a:ext cx="1959520" cy="1015189"/>
                    </a:xfrm>
                    <a:prstGeom prst="rect">
                      <a:avLst/>
                    </a:prstGeom>
                  </am3d:spPr>
                  <am3d:camera>
                    <am3d:pos x="0" y="0" z="55819082"/>
                    <am3d:up dx="0" dy="36000000" dz="0"/>
                    <am3d:lookAt x="0" y="0" z="0"/>
                    <am3d:perspective fov="2700000"/>
                  </am3d:camera>
                  <am3d:trans>
                    <am3d:meterPerModelUnit n="859189" d="1000000"/>
                    <am3d:preTrans dx="-3010" dy="-8412981" dz="0"/>
                    <am3d:scale>
                      <am3d:sx n="1000000" d="1000000"/>
                      <am3d:sy n="1000000" d="1000000"/>
                      <am3d:sz n="1000000" d="1000000"/>
                    </am3d:scale>
                    <am3d:rot ax="1225507" ay="-4937862" az="-1215351"/>
                    <am3d:postTrans dx="0" dy="0" dz="0"/>
                  </am3d:trans>
                  <am3d:raster rName="Office3DRenderer" rVer="16.0.8326">
                    <am3d:blip r:embed="rId11"/>
                  </am3d:raster>
                  <am3d:objViewport viewportSz="21883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School Bus">
                <a:extLst>
                  <a:ext uri="{FF2B5EF4-FFF2-40B4-BE49-F238E27FC236}">
                    <a16:creationId xmlns:a16="http://schemas.microsoft.com/office/drawing/2014/main" id="{6EF5A4CE-A2E5-4130-C607-FCEF05CBAB1E}"/>
                  </a:ext>
                </a:extLst>
              </p:cNvPr>
              <p:cNvPicPr>
                <a:picLocks noGrp="1" noRot="1" noChangeAspect="1" noMove="1" noResize="1" noEditPoints="1" noAdjustHandles="1" noChangeArrowheads="1" noChangeShapeType="1" noCrop="1"/>
              </p:cNvPicPr>
              <p:nvPr/>
            </p:nvPicPr>
            <p:blipFill>
              <a:blip r:embed="rId11"/>
              <a:stretch>
                <a:fillRect/>
              </a:stretch>
            </p:blipFill>
            <p:spPr>
              <a:xfrm>
                <a:off x="4171777" y="5873518"/>
                <a:ext cx="1959520" cy="1015189"/>
              </a:xfrm>
              <a:prstGeom prst="rect">
                <a:avLst/>
              </a:prstGeom>
            </p:spPr>
          </p:pic>
        </mc:Fallback>
      </mc:AlternateContent>
      <p:pic>
        <p:nvPicPr>
          <p:cNvPr id="6" name="Picture 5">
            <a:extLst>
              <a:ext uri="{FF2B5EF4-FFF2-40B4-BE49-F238E27FC236}">
                <a16:creationId xmlns:a16="http://schemas.microsoft.com/office/drawing/2014/main" id="{9691E662-2F89-07DE-3C76-BE2052F8EFE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476752" y="5678900"/>
            <a:ext cx="287755" cy="287755"/>
          </a:xfrm>
          <a:prstGeom prst="rect">
            <a:avLst/>
          </a:prstGeom>
        </p:spPr>
      </p:pic>
      <p:pic>
        <p:nvPicPr>
          <p:cNvPr id="11" name="School Bell">
            <a:hlinkClick r:id="" action="ppaction://media"/>
            <a:extLst>
              <a:ext uri="{FF2B5EF4-FFF2-40B4-BE49-F238E27FC236}">
                <a16:creationId xmlns:a16="http://schemas.microsoft.com/office/drawing/2014/main" id="{1E086785-F7ED-925C-447D-317EFC89723D}"/>
              </a:ext>
            </a:extLst>
          </p:cNvPr>
          <p:cNvPicPr>
            <a:picLocks noChangeAspect="1"/>
          </p:cNvPicPr>
          <p:nvPr>
            <a:audioFile r:link="rId1"/>
            <p:extLst>
              <p:ext uri="{DAA4B4D4-6D71-4841-9C94-3DE7FCFB9230}">
                <p14:media xmlns:p14="http://schemas.microsoft.com/office/powerpoint/2010/main" r:embed="rId2">
                  <p14:trim st="743" end="1091.9977"/>
                  <p14:fade in="500" out="1000"/>
                </p14:media>
              </p:ext>
            </p:extLst>
          </p:nvPr>
        </p:nvPicPr>
        <p:blipFill>
          <a:blip r:embed="rId14"/>
          <a:stretch>
            <a:fillRect/>
          </a:stretch>
        </p:blipFill>
        <p:spPr>
          <a:xfrm>
            <a:off x="10470692" y="2091923"/>
            <a:ext cx="487363" cy="487363"/>
          </a:xfrm>
          <a:prstGeom prst="rect">
            <a:avLst/>
          </a:prstGeom>
        </p:spPr>
      </p:pic>
    </p:spTree>
    <p:extLst>
      <p:ext uri="{BB962C8B-B14F-4D97-AF65-F5344CB8AC3E}">
        <p14:creationId xmlns:p14="http://schemas.microsoft.com/office/powerpoint/2010/main" val="424486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3000"/>
                                  </p:stCondLst>
                                  <p:childTnLst>
                                    <p:animMotion origin="layout" path="M -0.00505 -4.18301E-6 L -0.72127 0.0092 " pathEditMode="relative" rAng="0" ptsTypes="AA">
                                      <p:cBhvr>
                                        <p:cTn id="6" dur="3000" fill="hold"/>
                                        <p:tgtEl>
                                          <p:spTgt spid="16"/>
                                        </p:tgtEl>
                                        <p:attrNameLst>
                                          <p:attrName>ppt_x</p:attrName>
                                          <p:attrName>ppt_y</p:attrName>
                                        </p:attrNameLst>
                                      </p:cBhvr>
                                      <p:rCtr x="-35811" y="449"/>
                                    </p:animMotion>
                                  </p:childTnLst>
                                </p:cTn>
                              </p:par>
                            </p:childTnLst>
                          </p:cTn>
                        </p:par>
                        <p:par>
                          <p:cTn id="7" fill="hold">
                            <p:stCondLst>
                              <p:cond delay="6000"/>
                            </p:stCondLst>
                            <p:childTnLst>
                              <p:par>
                                <p:cTn id="8" presetID="1" presetClass="mediacall" presetSubtype="0" fill="hold" nodeType="afterEffect">
                                  <p:stCondLst>
                                    <p:cond delay="0"/>
                                  </p:stCondLst>
                                  <p:childTnLst>
                                    <p:cmd type="call" cmd="playFrom(0.0)">
                                      <p:cBhvr>
                                        <p:cTn id="9" dur="64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1723549" cy="830997"/>
          </a:xfrm>
          <a:prstGeom prst="rect">
            <a:avLst/>
          </a:prstGeom>
          <a:noFill/>
        </p:spPr>
        <p:txBody>
          <a:bodyPr wrap="none" rtlCol="0">
            <a:spAutoFit/>
          </a:bodyPr>
          <a:lstStyle/>
          <a:p>
            <a:r>
              <a:rPr lang="en-US" sz="4800" b="1" dirty="0">
                <a:latin typeface="Arial Black" panose="020B0A04020102020204" pitchFamily="34" charset="0"/>
              </a:rPr>
              <a:t>Goal</a:t>
            </a:r>
          </a:p>
        </p:txBody>
      </p:sp>
      <p:sp>
        <p:nvSpPr>
          <p:cNvPr id="5" name="TextBox 4">
            <a:extLst>
              <a:ext uri="{FF2B5EF4-FFF2-40B4-BE49-F238E27FC236}">
                <a16:creationId xmlns:a16="http://schemas.microsoft.com/office/drawing/2014/main" id="{56A070EF-9E08-3B07-BC15-43D645F39141}"/>
              </a:ext>
            </a:extLst>
          </p:cNvPr>
          <p:cNvSpPr txBox="1"/>
          <p:nvPr/>
        </p:nvSpPr>
        <p:spPr>
          <a:xfrm>
            <a:off x="467139" y="860817"/>
            <a:ext cx="9134062"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Ensure all District Employees know and understand the District Policies, its responsibility to provide a drug and alcohol-free environment to staff and students and the implications for the district and its staff and students should we fail to enforce this policy.</a:t>
            </a:r>
          </a:p>
        </p:txBody>
      </p:sp>
      <p:pic>
        <p:nvPicPr>
          <p:cNvPr id="9" name="Picture 8">
            <a:extLst>
              <a:ext uri="{FF2B5EF4-FFF2-40B4-BE49-F238E27FC236}">
                <a16:creationId xmlns:a16="http://schemas.microsoft.com/office/drawing/2014/main" id="{A502CABD-2A1A-F99A-759B-F1B178599359}"/>
              </a:ext>
            </a:extLst>
          </p:cNvPr>
          <p:cNvPicPr>
            <a:picLocks noChangeAspect="1"/>
          </p:cNvPicPr>
          <p:nvPr/>
        </p:nvPicPr>
        <p:blipFill>
          <a:blip r:embed="rId4"/>
          <a:stretch>
            <a:fillRect/>
          </a:stretch>
        </p:blipFill>
        <p:spPr>
          <a:xfrm>
            <a:off x="470158" y="2278738"/>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70158" y="3104874"/>
            <a:ext cx="451143" cy="512108"/>
          </a:xfrm>
          <a:prstGeom prst="rect">
            <a:avLst/>
          </a:prstGeom>
        </p:spPr>
      </p:pic>
      <p:sp>
        <p:nvSpPr>
          <p:cNvPr id="34" name="TextBox 33">
            <a:extLst>
              <a:ext uri="{FF2B5EF4-FFF2-40B4-BE49-F238E27FC236}">
                <a16:creationId xmlns:a16="http://schemas.microsoft.com/office/drawing/2014/main" id="{F92E7067-DD51-E139-3F20-8EAE1BDA62F2}"/>
              </a:ext>
            </a:extLst>
          </p:cNvPr>
          <p:cNvSpPr txBox="1"/>
          <p:nvPr/>
        </p:nvSpPr>
        <p:spPr>
          <a:xfrm>
            <a:off x="1017107" y="2354256"/>
            <a:ext cx="8584094"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Ensure that all District Employees understand the procedures required and in place to address drug and/or alcohol incidents.</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9" y="3175890"/>
            <a:ext cx="8597342"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Ensure that all District Employees understand the consequences for infractions such as being under the effects of drug and/or alcohol.</a:t>
            </a:r>
          </a:p>
        </p:txBody>
      </p:sp>
      <p:pic>
        <p:nvPicPr>
          <p:cNvPr id="39" name="Picture 38">
            <a:extLst>
              <a:ext uri="{FF2B5EF4-FFF2-40B4-BE49-F238E27FC236}">
                <a16:creationId xmlns:a16="http://schemas.microsoft.com/office/drawing/2014/main" id="{D896F882-FF91-3C59-359C-CD7F4EC66D36}"/>
              </a:ext>
            </a:extLst>
          </p:cNvPr>
          <p:cNvPicPr>
            <a:picLocks noChangeAspect="1"/>
          </p:cNvPicPr>
          <p:nvPr/>
        </p:nvPicPr>
        <p:blipFill>
          <a:blip r:embed="rId3"/>
          <a:stretch>
            <a:fillRect/>
          </a:stretch>
        </p:blipFill>
        <p:spPr>
          <a:xfrm>
            <a:off x="2660350" y="2572"/>
            <a:ext cx="10058400" cy="779318"/>
          </a:xfrm>
          <a:prstGeom prst="rect">
            <a:avLst/>
          </a:prstGeom>
        </p:spPr>
      </p:pic>
      <p:pic>
        <p:nvPicPr>
          <p:cNvPr id="7" name="Picture 6">
            <a:extLst>
              <a:ext uri="{FF2B5EF4-FFF2-40B4-BE49-F238E27FC236}">
                <a16:creationId xmlns:a16="http://schemas.microsoft.com/office/drawing/2014/main" id="{9084DAC3-EE26-AC6D-BCF6-45D6774CB467}"/>
              </a:ext>
            </a:extLst>
          </p:cNvPr>
          <p:cNvPicPr>
            <a:picLocks noChangeAspect="1"/>
          </p:cNvPicPr>
          <p:nvPr/>
        </p:nvPicPr>
        <p:blipFill>
          <a:blip r:embed="rId5"/>
          <a:stretch>
            <a:fillRect/>
          </a:stretch>
        </p:blipFill>
        <p:spPr>
          <a:xfrm>
            <a:off x="3217767" y="4073240"/>
            <a:ext cx="3612025" cy="2617409"/>
          </a:xfrm>
          <a:prstGeom prst="rect">
            <a:avLst/>
          </a:prstGeom>
        </p:spPr>
      </p:pic>
    </p:spTree>
    <p:extLst>
      <p:ext uri="{BB962C8B-B14F-4D97-AF65-F5344CB8AC3E}">
        <p14:creationId xmlns:p14="http://schemas.microsoft.com/office/powerpoint/2010/main" val="111498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5" name="TextBox 4">
            <a:extLst>
              <a:ext uri="{FF2B5EF4-FFF2-40B4-BE49-F238E27FC236}">
                <a16:creationId xmlns:a16="http://schemas.microsoft.com/office/drawing/2014/main" id="{56A070EF-9E08-3B07-BC15-43D645F39141}"/>
              </a:ext>
            </a:extLst>
          </p:cNvPr>
          <p:cNvSpPr txBox="1"/>
          <p:nvPr/>
        </p:nvSpPr>
        <p:spPr>
          <a:xfrm>
            <a:off x="998875" y="2428628"/>
            <a:ext cx="8602325" cy="1754326"/>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Under the Drug-Free Workplace Act of 1988, and Safe and Drug-Free Schools and Communities Act, the district must meet certain drug-free workplace and school requirements in order to receive federal contracts, funds, or grants. Specifically, employees must be notified that the unlawful manufacture, distribution, dispensation, possession, or use a controlled substance is prohibited in the employee’s workplace.</a:t>
            </a:r>
          </a:p>
        </p:txBody>
      </p:sp>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4"/>
          <a:stretch>
            <a:fillRect/>
          </a:stretch>
        </p:blipFill>
        <p:spPr>
          <a:xfrm>
            <a:off x="467138" y="4303024"/>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67137" y="2362628"/>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467138" y="10791"/>
            <a:ext cx="9134062" cy="2308324"/>
          </a:xfrm>
          <a:prstGeom prst="rect">
            <a:avLst/>
          </a:prstGeom>
          <a:noFill/>
        </p:spPr>
        <p:txBody>
          <a:bodyPr wrap="square" rtlCol="0">
            <a:spAutoFit/>
          </a:bodyPr>
          <a:lstStyle/>
          <a:p>
            <a:r>
              <a:rPr lang="en-US" sz="4800" b="1" dirty="0">
                <a:latin typeface="Arial Black" panose="020B0A04020102020204" pitchFamily="34" charset="0"/>
                <a:cs typeface="Poppins" panose="00000500000000000000" pitchFamily="2" charset="0"/>
              </a:rPr>
              <a:t>Drug, Alcohol, and Tobacco-Free Workplace Bulletin (6488.2)</a:t>
            </a:r>
            <a:endParaRPr lang="en-US" dirty="0">
              <a:latin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C6EF6CE3-2AA0-B974-6487-7B12C0D215AC}"/>
              </a:ext>
            </a:extLst>
          </p:cNvPr>
          <p:cNvSpPr txBox="1"/>
          <p:nvPr/>
        </p:nvSpPr>
        <p:spPr>
          <a:xfrm>
            <a:off x="997235" y="4371143"/>
            <a:ext cx="8602325"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In accordance with the provisions of these legislative mandates, the district hereby notifies its employee of its commitment to promote and maintain a workplace and school environment that Is drug. alcohol, and tobacco-free.</a:t>
            </a:r>
          </a:p>
        </p:txBody>
      </p:sp>
    </p:spTree>
    <p:extLst>
      <p:ext uri="{BB962C8B-B14F-4D97-AF65-F5344CB8AC3E}">
        <p14:creationId xmlns:p14="http://schemas.microsoft.com/office/powerpoint/2010/main" val="119698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5" name="TextBox 4">
            <a:extLst>
              <a:ext uri="{FF2B5EF4-FFF2-40B4-BE49-F238E27FC236}">
                <a16:creationId xmlns:a16="http://schemas.microsoft.com/office/drawing/2014/main" id="{56A070EF-9E08-3B07-BC15-43D645F39141}"/>
              </a:ext>
            </a:extLst>
          </p:cNvPr>
          <p:cNvSpPr txBox="1"/>
          <p:nvPr/>
        </p:nvSpPr>
        <p:spPr>
          <a:xfrm>
            <a:off x="998875" y="2428628"/>
            <a:ext cx="8602325" cy="2308324"/>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 district shall notify federal agencies with whom contracts are held or from whom grants are received within 10 days of receiving notice that an employee, in a position funded in whole or in part by such contract or grant, has been convicted of a criminal drug statute for violation occurring in the workplace. In addition, certification will be sent to the federal granting or funding agencies that the district has complied with and will remain in compliance with the requirements of the Drug-Free Workplace Act.</a:t>
            </a:r>
          </a:p>
        </p:txBody>
      </p:sp>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67137" y="2362628"/>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467138" y="10791"/>
            <a:ext cx="9134062" cy="2308324"/>
          </a:xfrm>
          <a:prstGeom prst="rect">
            <a:avLst/>
          </a:prstGeom>
          <a:noFill/>
        </p:spPr>
        <p:txBody>
          <a:bodyPr wrap="square" rtlCol="0">
            <a:spAutoFit/>
          </a:bodyPr>
          <a:lstStyle/>
          <a:p>
            <a:r>
              <a:rPr lang="en-US" sz="4800" b="1" dirty="0">
                <a:latin typeface="Arial Black" panose="020B0A04020102020204" pitchFamily="34" charset="0"/>
                <a:cs typeface="Poppins" panose="00000500000000000000" pitchFamily="2" charset="0"/>
              </a:rPr>
              <a:t>Drug, Alcohol, and Tobacco-Free Workplace Bulletin (6488.2)</a:t>
            </a:r>
            <a:endParaRPr lang="en-US" dirty="0">
              <a:latin typeface="Poppins" panose="00000500000000000000" pitchFamily="2" charset="0"/>
              <a:cs typeface="Poppins" panose="00000500000000000000" pitchFamily="2" charset="0"/>
            </a:endParaRPr>
          </a:p>
        </p:txBody>
      </p:sp>
      <mc:AlternateContent xmlns:mc="http://schemas.openxmlformats.org/markup-compatibility/2006">
        <mc:Choice xmlns:am3d="http://schemas.microsoft.com/office/drawing/2017/model3d" Requires="am3d">
          <p:graphicFrame>
            <p:nvGraphicFramePr>
              <p:cNvPr id="3" name="3D Model 2" descr="Checklist">
                <a:extLst>
                  <a:ext uri="{FF2B5EF4-FFF2-40B4-BE49-F238E27FC236}">
                    <a16:creationId xmlns:a16="http://schemas.microsoft.com/office/drawing/2014/main" id="{25249782-A0DB-5150-1936-48A7CE49F41A}"/>
                  </a:ext>
                </a:extLst>
              </p:cNvPr>
              <p:cNvGraphicFramePr>
                <a:graphicFrameLocks noChangeAspect="1"/>
              </p:cNvGraphicFramePr>
              <p:nvPr>
                <p:extLst>
                  <p:ext uri="{D42A27DB-BD31-4B8C-83A1-F6EECF244321}">
                    <p14:modId xmlns:p14="http://schemas.microsoft.com/office/powerpoint/2010/main" val="1091612292"/>
                  </p:ext>
                </p:extLst>
              </p:nvPr>
            </p:nvGraphicFramePr>
            <p:xfrm>
              <a:off x="3269423" y="3043682"/>
              <a:ext cx="3519551" cy="3652723"/>
            </p:xfrm>
            <a:graphic>
              <a:graphicData uri="http://schemas.microsoft.com/office/drawing/2017/model3d">
                <am3d:model3d r:embed="rId5">
                  <am3d:spPr>
                    <a:xfrm>
                      <a:off x="0" y="0"/>
                      <a:ext cx="3519551" cy="3652723"/>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1762079" ay="1762248" az="925764"/>
                    <am3d:postTrans dx="0" dy="0" dz="0"/>
                  </am3d:trans>
                  <am3d:raster rName="Office3DRenderer" rVer="16.0.8326">
                    <am3d:blip r:embed="rId6"/>
                  </am3d:raster>
                  <am3d:objViewport viewportSz="44137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hecklist">
                <a:extLst>
                  <a:ext uri="{FF2B5EF4-FFF2-40B4-BE49-F238E27FC236}">
                    <a16:creationId xmlns:a16="http://schemas.microsoft.com/office/drawing/2014/main" id="{25249782-A0DB-5150-1936-48A7CE49F41A}"/>
                  </a:ext>
                </a:extLst>
              </p:cNvPr>
              <p:cNvPicPr>
                <a:picLocks noGrp="1" noRot="1" noChangeAspect="1" noMove="1" noResize="1" noEditPoints="1" noAdjustHandles="1" noChangeArrowheads="1" noChangeShapeType="1" noCrop="1"/>
              </p:cNvPicPr>
              <p:nvPr/>
            </p:nvPicPr>
            <p:blipFill>
              <a:blip r:embed="rId6"/>
              <a:stretch>
                <a:fillRect/>
              </a:stretch>
            </p:blipFill>
            <p:spPr>
              <a:xfrm>
                <a:off x="3269423" y="3043682"/>
                <a:ext cx="3519551" cy="3652723"/>
              </a:xfrm>
              <a:prstGeom prst="rect">
                <a:avLst/>
              </a:prstGeom>
            </p:spPr>
          </p:pic>
        </mc:Fallback>
      </mc:AlternateContent>
    </p:spTree>
    <p:extLst>
      <p:ext uri="{BB962C8B-B14F-4D97-AF65-F5344CB8AC3E}">
        <p14:creationId xmlns:p14="http://schemas.microsoft.com/office/powerpoint/2010/main" val="104047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128" fill="hold" nodeType="withEffect">
                                  <p:stCondLst>
                                    <p:cond delay="1000"/>
                                  </p:stCondLst>
                                  <p:childTnLst>
                                    <p:anim calcmode="lin" valueType="num">
                                      <p:cBhvr additive="sum">
                                        <p:cTn id="6" dur="2000" fill="hold"/>
                                        <p:tgtEl>
                                          <p:spTgt spid="3"/>
                                        </p:tgtEl>
                                        <p:attrNameLst>
                                          <p:attrName>3d.view.rotation.y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3"/>
                                        </p:tgtEl>
                                        <p:attrNameLst>
                                          <p:attrName>3d.view.translation.y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3"/>
                                        </p:tgtEl>
                                        <p:attrNameLst>
                                          <p:attrName>3d.view.scale.x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3"/>
                                        </p:tgtEl>
                                        <p:attrNameLst>
                                          <p:attrName>3d.view.scale.y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3"/>
                                        </p:tgtEl>
                                        <p:attrNameLst>
                                          <p:attrName>3d.view.scale.z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7972182" cy="1569660"/>
          </a:xfrm>
          <a:prstGeom prst="rect">
            <a:avLst/>
          </a:prstGeom>
          <a:noFill/>
        </p:spPr>
        <p:txBody>
          <a:bodyPr wrap="none" rtlCol="0">
            <a:spAutoFit/>
          </a:bodyPr>
          <a:lstStyle/>
          <a:p>
            <a:r>
              <a:rPr lang="en-US" sz="4800" b="1" dirty="0">
                <a:latin typeface="Arial Black" panose="020B0A04020102020204" pitchFamily="34" charset="0"/>
              </a:rPr>
              <a:t>Effects of Drug/Alcohol</a:t>
            </a:r>
          </a:p>
          <a:p>
            <a:r>
              <a:rPr lang="en-US" sz="4800" b="1" dirty="0">
                <a:latin typeface="Arial Black" panose="020B0A04020102020204" pitchFamily="34" charset="0"/>
              </a:rPr>
              <a:t>Abuse</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6"/>
          <a:stretch>
            <a:fillRect/>
          </a:stretch>
        </p:blipFill>
        <p:spPr>
          <a:xfrm>
            <a:off x="470176" y="1649487"/>
            <a:ext cx="451143" cy="512108"/>
          </a:xfrm>
          <a:prstGeom prst="rect">
            <a:avLst/>
          </a:prstGeom>
        </p:spPr>
      </p:pic>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6"/>
          <a:stretch>
            <a:fillRect/>
          </a:stretch>
        </p:blipFill>
        <p:spPr>
          <a:xfrm>
            <a:off x="467138" y="4511355"/>
            <a:ext cx="451143" cy="512108"/>
          </a:xfrm>
          <a:prstGeom prst="rect">
            <a:avLst/>
          </a:prstGeom>
        </p:spPr>
      </p:pic>
      <p:pic>
        <p:nvPicPr>
          <p:cNvPr id="9" name="Picture 8">
            <a:extLst>
              <a:ext uri="{FF2B5EF4-FFF2-40B4-BE49-F238E27FC236}">
                <a16:creationId xmlns:a16="http://schemas.microsoft.com/office/drawing/2014/main" id="{A502CABD-2A1A-F99A-759B-F1B178599359}"/>
              </a:ext>
            </a:extLst>
          </p:cNvPr>
          <p:cNvPicPr>
            <a:picLocks noChangeAspect="1"/>
          </p:cNvPicPr>
          <p:nvPr/>
        </p:nvPicPr>
        <p:blipFill>
          <a:blip r:embed="rId6"/>
          <a:stretch>
            <a:fillRect/>
          </a:stretch>
        </p:blipFill>
        <p:spPr>
          <a:xfrm>
            <a:off x="470158" y="2236202"/>
            <a:ext cx="451143" cy="512108"/>
          </a:xfrm>
          <a:prstGeom prst="rect">
            <a:avLst/>
          </a:prstGeom>
        </p:spPr>
      </p:pic>
      <p:pic>
        <p:nvPicPr>
          <p:cNvPr id="10" name="Picture 9">
            <a:extLst>
              <a:ext uri="{FF2B5EF4-FFF2-40B4-BE49-F238E27FC236}">
                <a16:creationId xmlns:a16="http://schemas.microsoft.com/office/drawing/2014/main" id="{55E90958-6047-75EC-6C28-8C046ED71CE1}"/>
              </a:ext>
            </a:extLst>
          </p:cNvPr>
          <p:cNvPicPr>
            <a:picLocks noChangeAspect="1"/>
          </p:cNvPicPr>
          <p:nvPr/>
        </p:nvPicPr>
        <p:blipFill>
          <a:blip r:embed="rId6"/>
          <a:stretch>
            <a:fillRect/>
          </a:stretch>
        </p:blipFill>
        <p:spPr>
          <a:xfrm>
            <a:off x="470451" y="2797558"/>
            <a:ext cx="451143" cy="512108"/>
          </a:xfrm>
          <a:prstGeom prst="rect">
            <a:avLst/>
          </a:prstGeom>
        </p:spPr>
      </p:pic>
      <p:pic>
        <p:nvPicPr>
          <p:cNvPr id="11" name="Picture 10">
            <a:extLst>
              <a:ext uri="{FF2B5EF4-FFF2-40B4-BE49-F238E27FC236}">
                <a16:creationId xmlns:a16="http://schemas.microsoft.com/office/drawing/2014/main" id="{CB2402A9-FAC5-76F0-1DF4-7CFE65F684C5}"/>
              </a:ext>
            </a:extLst>
          </p:cNvPr>
          <p:cNvPicPr>
            <a:picLocks noChangeAspect="1"/>
          </p:cNvPicPr>
          <p:nvPr/>
        </p:nvPicPr>
        <p:blipFill>
          <a:blip r:embed="rId6"/>
          <a:stretch>
            <a:fillRect/>
          </a:stretch>
        </p:blipFill>
        <p:spPr>
          <a:xfrm>
            <a:off x="470158" y="3363745"/>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6"/>
          <a:stretch>
            <a:fillRect/>
          </a:stretch>
        </p:blipFill>
        <p:spPr>
          <a:xfrm>
            <a:off x="470158" y="3936981"/>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1721997"/>
            <a:ext cx="463460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Learning difficulty and lack of memory.</a:t>
            </a:r>
          </a:p>
        </p:txBody>
      </p:sp>
      <p:sp>
        <p:nvSpPr>
          <p:cNvPr id="34" name="TextBox 33">
            <a:extLst>
              <a:ext uri="{FF2B5EF4-FFF2-40B4-BE49-F238E27FC236}">
                <a16:creationId xmlns:a16="http://schemas.microsoft.com/office/drawing/2014/main" id="{F92E7067-DD51-E139-3F20-8EAE1BDA62F2}"/>
              </a:ext>
            </a:extLst>
          </p:cNvPr>
          <p:cNvSpPr txBox="1"/>
          <p:nvPr/>
        </p:nvSpPr>
        <p:spPr>
          <a:xfrm>
            <a:off x="1017107" y="2301784"/>
            <a:ext cx="3626314"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Apathy/Loss of concentration.</a:t>
            </a:r>
          </a:p>
        </p:txBody>
      </p:sp>
      <p:sp>
        <p:nvSpPr>
          <p:cNvPr id="35" name="TextBox 34">
            <a:extLst>
              <a:ext uri="{FF2B5EF4-FFF2-40B4-BE49-F238E27FC236}">
                <a16:creationId xmlns:a16="http://schemas.microsoft.com/office/drawing/2014/main" id="{0C2A81CF-3DC5-9B1D-1200-E019047B3120}"/>
              </a:ext>
            </a:extLst>
          </p:cNvPr>
          <p:cNvSpPr txBox="1"/>
          <p:nvPr/>
        </p:nvSpPr>
        <p:spPr>
          <a:xfrm>
            <a:off x="1000544" y="2861690"/>
            <a:ext cx="4079963"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Slow reactions/poor coordination.</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9" y="3998058"/>
            <a:ext cx="4374916"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Delayed decision making/confusion.</a:t>
            </a:r>
          </a:p>
        </p:txBody>
      </p:sp>
      <p:sp>
        <p:nvSpPr>
          <p:cNvPr id="37" name="TextBox 36">
            <a:extLst>
              <a:ext uri="{FF2B5EF4-FFF2-40B4-BE49-F238E27FC236}">
                <a16:creationId xmlns:a16="http://schemas.microsoft.com/office/drawing/2014/main" id="{E2A6CA53-42E3-21E0-A88E-6CB65793E6AD}"/>
              </a:ext>
            </a:extLst>
          </p:cNvPr>
          <p:cNvSpPr txBox="1"/>
          <p:nvPr/>
        </p:nvSpPr>
        <p:spPr>
          <a:xfrm>
            <a:off x="1007388" y="3432265"/>
            <a:ext cx="3337773"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Refusal to accept authority.</a:t>
            </a:r>
          </a:p>
        </p:txBody>
      </p:sp>
      <p:sp>
        <p:nvSpPr>
          <p:cNvPr id="38" name="TextBox 37">
            <a:extLst>
              <a:ext uri="{FF2B5EF4-FFF2-40B4-BE49-F238E27FC236}">
                <a16:creationId xmlns:a16="http://schemas.microsoft.com/office/drawing/2014/main" id="{C6EF6CE3-2AA0-B974-6487-7B12C0D215AC}"/>
              </a:ext>
            </a:extLst>
          </p:cNvPr>
          <p:cNvSpPr txBox="1"/>
          <p:nvPr/>
        </p:nvSpPr>
        <p:spPr>
          <a:xfrm>
            <a:off x="997235" y="4567901"/>
            <a:ext cx="2436886"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Sleeping on the job.</a:t>
            </a:r>
          </a:p>
        </p:txBody>
      </p:sp>
      <mc:AlternateContent xmlns:mc="http://schemas.openxmlformats.org/markup-compatibility/2006">
        <mc:Choice xmlns:am3d="http://schemas.microsoft.com/office/drawing/2017/model3d" Requires="am3d">
          <p:graphicFrame>
            <p:nvGraphicFramePr>
              <p:cNvPr id="3" name="3D Model 2" descr="Sleepy Face Emoji">
                <a:extLst>
                  <a:ext uri="{FF2B5EF4-FFF2-40B4-BE49-F238E27FC236}">
                    <a16:creationId xmlns:a16="http://schemas.microsoft.com/office/drawing/2014/main" id="{E2C5EF93-A954-7F84-6284-72AEDA026D83}"/>
                  </a:ext>
                </a:extLst>
              </p:cNvPr>
              <p:cNvGraphicFramePr>
                <a:graphicFrameLocks noChangeAspect="1"/>
              </p:cNvGraphicFramePr>
              <p:nvPr>
                <p:extLst>
                  <p:ext uri="{D42A27DB-BD31-4B8C-83A1-F6EECF244321}">
                    <p14:modId xmlns:p14="http://schemas.microsoft.com/office/powerpoint/2010/main" val="1317651446"/>
                  </p:ext>
                </p:extLst>
              </p:nvPr>
            </p:nvGraphicFramePr>
            <p:xfrm>
              <a:off x="6362656" y="1707361"/>
              <a:ext cx="3225292" cy="3564797"/>
            </p:xfrm>
            <a:graphic>
              <a:graphicData uri="http://schemas.microsoft.com/office/drawing/2017/model3d">
                <am3d:model3d r:embed="rId7">
                  <am3d:spPr>
                    <a:xfrm>
                      <a:off x="0" y="0"/>
                      <a:ext cx="3225292" cy="3564797"/>
                    </a:xfrm>
                    <a:prstGeom prst="rect">
                      <a:avLst/>
                    </a:prstGeom>
                  </am3d:spPr>
                  <am3d:camera>
                    <am3d:pos x="0" y="0" z="75345336"/>
                    <am3d:up dx="0" dy="36000000" dz="0"/>
                    <am3d:lookAt x="0" y="0" z="0"/>
                    <am3d:perspective fov="2700000"/>
                  </am3d:camera>
                  <am3d:trans>
                    <am3d:meterPerModelUnit n="84314" d="1000000"/>
                    <am3d:preTrans dx="0" dy="-15935353" dz="-2080498"/>
                    <am3d:scale>
                      <am3d:sx n="1000000" d="1000000"/>
                      <am3d:sy n="1000000" d="1000000"/>
                      <am3d:sz n="1000000" d="1000000"/>
                    </am3d:scale>
                    <am3d:rot ax="-1695554" ay="-1478969" az="758155"/>
                    <am3d:postTrans dx="0" dy="0" dz="0"/>
                  </am3d:trans>
                  <am3d:raster rName="Office3DRenderer" rVer="16.0.8326">
                    <am3d:blip r:embed="rId8"/>
                  </am3d:raster>
                  <am3d:objViewport viewportSz="57927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leepy Face Emoji">
                <a:extLst>
                  <a:ext uri="{FF2B5EF4-FFF2-40B4-BE49-F238E27FC236}">
                    <a16:creationId xmlns:a16="http://schemas.microsoft.com/office/drawing/2014/main" id="{E2C5EF93-A954-7F84-6284-72AEDA026D83}"/>
                  </a:ext>
                </a:extLst>
              </p:cNvPr>
              <p:cNvPicPr>
                <a:picLocks noGrp="1" noRot="1" noChangeAspect="1" noMove="1" noResize="1" noEditPoints="1" noAdjustHandles="1" noChangeArrowheads="1" noChangeShapeType="1" noCrop="1"/>
              </p:cNvPicPr>
              <p:nvPr/>
            </p:nvPicPr>
            <p:blipFill>
              <a:blip r:embed="rId8"/>
              <a:stretch>
                <a:fillRect/>
              </a:stretch>
            </p:blipFill>
            <p:spPr>
              <a:xfrm>
                <a:off x="6362656" y="1707361"/>
                <a:ext cx="3225292" cy="3564797"/>
              </a:xfrm>
              <a:prstGeom prst="rect">
                <a:avLst/>
              </a:prstGeom>
            </p:spPr>
          </p:pic>
        </mc:Fallback>
      </mc:AlternateContent>
      <p:pic>
        <p:nvPicPr>
          <p:cNvPr id="5" name="Yawning">
            <a:hlinkClick r:id="" action="ppaction://media"/>
            <a:extLst>
              <a:ext uri="{FF2B5EF4-FFF2-40B4-BE49-F238E27FC236}">
                <a16:creationId xmlns:a16="http://schemas.microsoft.com/office/drawing/2014/main" id="{65392C30-012B-FB38-B946-34085661AAC7}"/>
              </a:ext>
            </a:extLst>
          </p:cNvPr>
          <p:cNvPicPr>
            <a:picLocks noChangeAspect="1"/>
          </p:cNvPicPr>
          <p:nvPr>
            <a:audioFile r:link="rId2"/>
            <p:extLst>
              <p:ext uri="{DAA4B4D4-6D71-4841-9C94-3DE7FCFB9230}">
                <p14:media xmlns:p14="http://schemas.microsoft.com/office/powerpoint/2010/main" r:embed="rId1">
                  <p14:fade out="750"/>
                </p14:media>
              </p:ext>
            </p:extLst>
          </p:nvPr>
        </p:nvPicPr>
        <p:blipFill>
          <a:blip r:embed="rId9"/>
          <a:stretch>
            <a:fillRect/>
          </a:stretch>
        </p:blipFill>
        <p:spPr>
          <a:xfrm>
            <a:off x="-2503915" y="551090"/>
            <a:ext cx="487363" cy="487363"/>
          </a:xfrm>
          <a:prstGeom prst="rect">
            <a:avLst/>
          </a:prstGeom>
        </p:spPr>
      </p:pic>
    </p:spTree>
    <p:extLst>
      <p:ext uri="{BB962C8B-B14F-4D97-AF65-F5344CB8AC3E}">
        <p14:creationId xmlns:p14="http://schemas.microsoft.com/office/powerpoint/2010/main" val="21649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 fill="hold"/>
                                        <p:tgtEl>
                                          <p:spTgt spid="5"/>
                                        </p:tgtEl>
                                      </p:cBhvr>
                                    </p:cmd>
                                  </p:childTnLst>
                                </p:cTn>
                              </p:par>
                              <p:par>
                                <p:cTn id="7" presetID="37" presetClass="emph" presetSubtype="128" accel="10000" decel="10000" fill="hold" nodeType="withEffect">
                                  <p:stCondLst>
                                    <p:cond delay="0"/>
                                  </p:stCondLst>
                                  <p:childTnLst>
                                    <p:animRot by="21600000">
                                      <p:cBhvr>
                                        <p:cTn id="8" dur="5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5"/>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7972182" cy="1569660"/>
          </a:xfrm>
          <a:prstGeom prst="rect">
            <a:avLst/>
          </a:prstGeom>
          <a:noFill/>
        </p:spPr>
        <p:txBody>
          <a:bodyPr wrap="none" rtlCol="0">
            <a:spAutoFit/>
          </a:bodyPr>
          <a:lstStyle/>
          <a:p>
            <a:r>
              <a:rPr lang="en-US" sz="4800" b="1" dirty="0">
                <a:latin typeface="Arial Black" panose="020B0A04020102020204" pitchFamily="34" charset="0"/>
              </a:rPr>
              <a:t>Effects of Drug/Alcohol</a:t>
            </a:r>
          </a:p>
          <a:p>
            <a:r>
              <a:rPr lang="en-US" sz="4800" b="1" dirty="0">
                <a:latin typeface="Arial Black" panose="020B0A04020102020204" pitchFamily="34" charset="0"/>
              </a:rPr>
              <a:t>Abuse</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6"/>
          <a:stretch>
            <a:fillRect/>
          </a:stretch>
        </p:blipFill>
        <p:spPr>
          <a:xfrm>
            <a:off x="470176" y="1649487"/>
            <a:ext cx="451143" cy="512108"/>
          </a:xfrm>
          <a:prstGeom prst="rect">
            <a:avLst/>
          </a:prstGeom>
        </p:spPr>
      </p:pic>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6"/>
          <a:stretch>
            <a:fillRect/>
          </a:stretch>
        </p:blipFill>
        <p:spPr>
          <a:xfrm>
            <a:off x="467138" y="4511355"/>
            <a:ext cx="451143" cy="512108"/>
          </a:xfrm>
          <a:prstGeom prst="rect">
            <a:avLst/>
          </a:prstGeom>
        </p:spPr>
      </p:pic>
      <p:pic>
        <p:nvPicPr>
          <p:cNvPr id="9" name="Picture 8">
            <a:extLst>
              <a:ext uri="{FF2B5EF4-FFF2-40B4-BE49-F238E27FC236}">
                <a16:creationId xmlns:a16="http://schemas.microsoft.com/office/drawing/2014/main" id="{A502CABD-2A1A-F99A-759B-F1B178599359}"/>
              </a:ext>
            </a:extLst>
          </p:cNvPr>
          <p:cNvPicPr>
            <a:picLocks noChangeAspect="1"/>
          </p:cNvPicPr>
          <p:nvPr/>
        </p:nvPicPr>
        <p:blipFill>
          <a:blip r:embed="rId6"/>
          <a:stretch>
            <a:fillRect/>
          </a:stretch>
        </p:blipFill>
        <p:spPr>
          <a:xfrm>
            <a:off x="470158" y="2236202"/>
            <a:ext cx="451143" cy="512108"/>
          </a:xfrm>
          <a:prstGeom prst="rect">
            <a:avLst/>
          </a:prstGeom>
        </p:spPr>
      </p:pic>
      <p:pic>
        <p:nvPicPr>
          <p:cNvPr id="10" name="Picture 9">
            <a:extLst>
              <a:ext uri="{FF2B5EF4-FFF2-40B4-BE49-F238E27FC236}">
                <a16:creationId xmlns:a16="http://schemas.microsoft.com/office/drawing/2014/main" id="{55E90958-6047-75EC-6C28-8C046ED71CE1}"/>
              </a:ext>
            </a:extLst>
          </p:cNvPr>
          <p:cNvPicPr>
            <a:picLocks noChangeAspect="1"/>
          </p:cNvPicPr>
          <p:nvPr/>
        </p:nvPicPr>
        <p:blipFill>
          <a:blip r:embed="rId6"/>
          <a:stretch>
            <a:fillRect/>
          </a:stretch>
        </p:blipFill>
        <p:spPr>
          <a:xfrm>
            <a:off x="470451" y="2797558"/>
            <a:ext cx="451143" cy="512108"/>
          </a:xfrm>
          <a:prstGeom prst="rect">
            <a:avLst/>
          </a:prstGeom>
        </p:spPr>
      </p:pic>
      <p:pic>
        <p:nvPicPr>
          <p:cNvPr id="11" name="Picture 10">
            <a:extLst>
              <a:ext uri="{FF2B5EF4-FFF2-40B4-BE49-F238E27FC236}">
                <a16:creationId xmlns:a16="http://schemas.microsoft.com/office/drawing/2014/main" id="{CB2402A9-FAC5-76F0-1DF4-7CFE65F684C5}"/>
              </a:ext>
            </a:extLst>
          </p:cNvPr>
          <p:cNvPicPr>
            <a:picLocks noChangeAspect="1"/>
          </p:cNvPicPr>
          <p:nvPr/>
        </p:nvPicPr>
        <p:blipFill>
          <a:blip r:embed="rId6"/>
          <a:stretch>
            <a:fillRect/>
          </a:stretch>
        </p:blipFill>
        <p:spPr>
          <a:xfrm>
            <a:off x="470158" y="3363745"/>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6"/>
          <a:stretch>
            <a:fillRect/>
          </a:stretch>
        </p:blipFill>
        <p:spPr>
          <a:xfrm>
            <a:off x="470158" y="3936981"/>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1721997"/>
            <a:ext cx="4325223"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Increased accidents or near misses.</a:t>
            </a:r>
          </a:p>
        </p:txBody>
      </p:sp>
      <p:sp>
        <p:nvSpPr>
          <p:cNvPr id="34" name="TextBox 33">
            <a:extLst>
              <a:ext uri="{FF2B5EF4-FFF2-40B4-BE49-F238E27FC236}">
                <a16:creationId xmlns:a16="http://schemas.microsoft.com/office/drawing/2014/main" id="{F92E7067-DD51-E139-3F20-8EAE1BDA62F2}"/>
              </a:ext>
            </a:extLst>
          </p:cNvPr>
          <p:cNvSpPr txBox="1"/>
          <p:nvPr/>
        </p:nvSpPr>
        <p:spPr>
          <a:xfrm>
            <a:off x="1017107" y="2301784"/>
            <a:ext cx="3159839"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Absenteeism or tardiness.</a:t>
            </a:r>
          </a:p>
        </p:txBody>
      </p:sp>
      <p:sp>
        <p:nvSpPr>
          <p:cNvPr id="35" name="TextBox 34">
            <a:extLst>
              <a:ext uri="{FF2B5EF4-FFF2-40B4-BE49-F238E27FC236}">
                <a16:creationId xmlns:a16="http://schemas.microsoft.com/office/drawing/2014/main" id="{0C2A81CF-3DC5-9B1D-1200-E019047B3120}"/>
              </a:ext>
            </a:extLst>
          </p:cNvPr>
          <p:cNvSpPr txBox="1"/>
          <p:nvPr/>
        </p:nvSpPr>
        <p:spPr>
          <a:xfrm>
            <a:off x="1000544" y="2861690"/>
            <a:ext cx="4665060"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Low productivity and poor work quality.</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9" y="3998058"/>
            <a:ext cx="806631"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Theft.</a:t>
            </a:r>
          </a:p>
        </p:txBody>
      </p:sp>
      <p:sp>
        <p:nvSpPr>
          <p:cNvPr id="37" name="TextBox 36">
            <a:extLst>
              <a:ext uri="{FF2B5EF4-FFF2-40B4-BE49-F238E27FC236}">
                <a16:creationId xmlns:a16="http://schemas.microsoft.com/office/drawing/2014/main" id="{E2A6CA53-42E3-21E0-A88E-6CB65793E6AD}"/>
              </a:ext>
            </a:extLst>
          </p:cNvPr>
          <p:cNvSpPr txBox="1"/>
          <p:nvPr/>
        </p:nvSpPr>
        <p:spPr>
          <a:xfrm>
            <a:off x="1007388" y="3432265"/>
            <a:ext cx="5003293"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Low morale, problems working with others.</a:t>
            </a:r>
          </a:p>
        </p:txBody>
      </p:sp>
      <p:sp>
        <p:nvSpPr>
          <p:cNvPr id="38" name="TextBox 37">
            <a:extLst>
              <a:ext uri="{FF2B5EF4-FFF2-40B4-BE49-F238E27FC236}">
                <a16:creationId xmlns:a16="http://schemas.microsoft.com/office/drawing/2014/main" id="{C6EF6CE3-2AA0-B974-6487-7B12C0D215AC}"/>
              </a:ext>
            </a:extLst>
          </p:cNvPr>
          <p:cNvSpPr txBox="1"/>
          <p:nvPr/>
        </p:nvSpPr>
        <p:spPr>
          <a:xfrm>
            <a:off x="997235" y="4567901"/>
            <a:ext cx="3773790"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Transferring to avoid detection.</a:t>
            </a:r>
          </a:p>
        </p:txBody>
      </p:sp>
      <p:pic>
        <p:nvPicPr>
          <p:cNvPr id="3" name="Slurred Speach">
            <a:hlinkClick r:id="" action="ppaction://media"/>
            <a:extLst>
              <a:ext uri="{FF2B5EF4-FFF2-40B4-BE49-F238E27FC236}">
                <a16:creationId xmlns:a16="http://schemas.microsoft.com/office/drawing/2014/main" id="{D844307C-5C37-19FD-8CCC-58FCB71271A1}"/>
              </a:ext>
            </a:extLst>
          </p:cNvPr>
          <p:cNvPicPr>
            <a:picLocks noChangeAspect="1"/>
          </p:cNvPicPr>
          <p:nvPr>
            <a:audioFile r:link="rId1"/>
            <p:extLst>
              <p:ext uri="{DAA4B4D4-6D71-4841-9C94-3DE7FCFB9230}">
                <p14:media xmlns:p14="http://schemas.microsoft.com/office/powerpoint/2010/main" r:embed="rId2">
                  <p14:trim end="13858.6371"/>
                  <p14:fade in="1000" out="2500"/>
                </p14:media>
              </p:ext>
            </p:extLst>
          </p:nvPr>
        </p:nvPicPr>
        <p:blipFill>
          <a:blip r:embed="rId7"/>
          <a:stretch>
            <a:fillRect/>
          </a:stretch>
        </p:blipFill>
        <p:spPr>
          <a:xfrm>
            <a:off x="-2565199" y="898525"/>
            <a:ext cx="487363" cy="487363"/>
          </a:xfrm>
          <a:prstGeom prst="rect">
            <a:avLst/>
          </a:prstGeom>
        </p:spPr>
      </p:pic>
      <mc:AlternateContent xmlns:mc="http://schemas.openxmlformats.org/markup-compatibility/2006">
        <mc:Choice xmlns:am3d="http://schemas.microsoft.com/office/drawing/2017/model3d" Requires="am3d">
          <p:graphicFrame>
            <p:nvGraphicFramePr>
              <p:cNvPr id="13" name="3D Model 12" descr="Woozy Face Emoji">
                <a:extLst>
                  <a:ext uri="{FF2B5EF4-FFF2-40B4-BE49-F238E27FC236}">
                    <a16:creationId xmlns:a16="http://schemas.microsoft.com/office/drawing/2014/main" id="{1E4D7974-14E3-25B0-CE45-E1C91616B034}"/>
                  </a:ext>
                </a:extLst>
              </p:cNvPr>
              <p:cNvGraphicFramePr>
                <a:graphicFrameLocks noChangeAspect="1"/>
              </p:cNvGraphicFramePr>
              <p:nvPr>
                <p:extLst>
                  <p:ext uri="{D42A27DB-BD31-4B8C-83A1-F6EECF244321}">
                    <p14:modId xmlns:p14="http://schemas.microsoft.com/office/powerpoint/2010/main" val="3033904669"/>
                  </p:ext>
                </p:extLst>
              </p:nvPr>
            </p:nvGraphicFramePr>
            <p:xfrm>
              <a:off x="6770395" y="2026298"/>
              <a:ext cx="2959609" cy="2959610"/>
            </p:xfrm>
            <a:graphic>
              <a:graphicData uri="http://schemas.microsoft.com/office/drawing/2017/model3d">
                <am3d:model3d r:embed="rId8">
                  <am3d:spPr>
                    <a:xfrm>
                      <a:off x="0" y="0"/>
                      <a:ext cx="2959609" cy="2959610"/>
                    </a:xfrm>
                    <a:prstGeom prst="rect">
                      <a:avLst/>
                    </a:prstGeom>
                  </am3d:spPr>
                  <am3d:camera>
                    <am3d:pos x="0" y="0" z="81469184"/>
                    <am3d:up dx="0" dy="36000000" dz="0"/>
                    <am3d:lookAt x="0" y="0" z="0"/>
                    <am3d:perspective fov="2700000"/>
                  </am3d:camera>
                  <am3d:trans>
                    <am3d:meterPerModelUnit n="95238" d="1000000"/>
                    <am3d:preTrans dx="3" dy="-17999991" dz="3"/>
                    <am3d:scale>
                      <am3d:sx n="1000000" d="1000000"/>
                      <am3d:sy n="1000000" d="1000000"/>
                      <am3d:sz n="1000000" d="1000000"/>
                    </am3d:scale>
                    <am3d:rot ax="-380270" ay="-113319" az="12582"/>
                    <am3d:postTrans dx="0" dy="0" dz="0"/>
                  </am3d:trans>
                  <am3d:raster rName="Office3DRenderer" rVer="16.0.8326">
                    <am3d:blip r:embed="rId9"/>
                  </am3d:raster>
                  <am3d:objViewport viewportSz="52625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Woozy Face Emoji">
                <a:extLst>
                  <a:ext uri="{FF2B5EF4-FFF2-40B4-BE49-F238E27FC236}">
                    <a16:creationId xmlns:a16="http://schemas.microsoft.com/office/drawing/2014/main" id="{1E4D7974-14E3-25B0-CE45-E1C91616B034}"/>
                  </a:ext>
                </a:extLst>
              </p:cNvPr>
              <p:cNvPicPr>
                <a:picLocks noGrp="1" noRot="1" noChangeAspect="1" noMove="1" noResize="1" noEditPoints="1" noAdjustHandles="1" noChangeArrowheads="1" noChangeShapeType="1" noCrop="1"/>
              </p:cNvPicPr>
              <p:nvPr/>
            </p:nvPicPr>
            <p:blipFill>
              <a:blip r:embed="rId9"/>
              <a:stretch>
                <a:fillRect/>
              </a:stretch>
            </p:blipFill>
            <p:spPr>
              <a:xfrm>
                <a:off x="6770395" y="2026298"/>
                <a:ext cx="2959609" cy="2959610"/>
              </a:xfrm>
              <a:prstGeom prst="rect">
                <a:avLst/>
              </a:prstGeom>
            </p:spPr>
          </p:pic>
        </mc:Fallback>
      </mc:AlternateContent>
    </p:spTree>
    <p:extLst>
      <p:ext uri="{BB962C8B-B14F-4D97-AF65-F5344CB8AC3E}">
        <p14:creationId xmlns:p14="http://schemas.microsoft.com/office/powerpoint/2010/main" val="24524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21" fill="hold"/>
                                        <p:tgtEl>
                                          <p:spTgt spid="3"/>
                                        </p:tgtEl>
                                      </p:cBhvr>
                                    </p:cmd>
                                  </p:childTnLst>
                                </p:cTn>
                              </p:par>
                              <p:par>
                                <p:cTn id="7" presetID="37" presetClass="emph" presetSubtype="128" accel="10000" decel="10000" fill="hold" nodeType="withEffect">
                                  <p:stCondLst>
                                    <p:cond delay="0"/>
                                  </p:stCondLst>
                                  <p:childTnLst>
                                    <p:animRot by="21600000">
                                      <p:cBhvr>
                                        <p:cTn id="8" dur="5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7EBDA-2C31-BFCC-F45E-4F131700860A}"/>
              </a:ext>
            </a:extLst>
          </p:cNvPr>
          <p:cNvPicPr>
            <a:picLocks noChangeAspect="1"/>
          </p:cNvPicPr>
          <p:nvPr/>
        </p:nvPicPr>
        <p:blipFill>
          <a:blip r:embed="rId3"/>
          <a:stretch>
            <a:fillRect/>
          </a:stretch>
        </p:blipFill>
        <p:spPr>
          <a:xfrm>
            <a:off x="655974" y="6993070"/>
            <a:ext cx="10058400" cy="779318"/>
          </a:xfrm>
          <a:prstGeom prst="rect">
            <a:avLst/>
          </a:prstGeom>
        </p:spPr>
      </p:pic>
      <p:sp>
        <p:nvSpPr>
          <p:cNvPr id="4" name="TextBox 3">
            <a:extLst>
              <a:ext uri="{FF2B5EF4-FFF2-40B4-BE49-F238E27FC236}">
                <a16:creationId xmlns:a16="http://schemas.microsoft.com/office/drawing/2014/main" id="{F176B41B-7B06-104E-C7A5-A1C5E6897793}"/>
              </a:ext>
            </a:extLst>
          </p:cNvPr>
          <p:cNvSpPr txBox="1"/>
          <p:nvPr/>
        </p:nvSpPr>
        <p:spPr>
          <a:xfrm>
            <a:off x="467138" y="9942"/>
            <a:ext cx="9006505" cy="830997"/>
          </a:xfrm>
          <a:prstGeom prst="rect">
            <a:avLst/>
          </a:prstGeom>
          <a:noFill/>
        </p:spPr>
        <p:txBody>
          <a:bodyPr wrap="none" rtlCol="0">
            <a:spAutoFit/>
          </a:bodyPr>
          <a:lstStyle/>
          <a:p>
            <a:r>
              <a:rPr lang="en-US" sz="4800" b="1" dirty="0">
                <a:latin typeface="Arial Black" panose="020B0A04020102020204" pitchFamily="34" charset="0"/>
              </a:rPr>
              <a:t>Employee Responsibilities</a:t>
            </a:r>
          </a:p>
        </p:txBody>
      </p:sp>
      <p:pic>
        <p:nvPicPr>
          <p:cNvPr id="7" name="Picture 6">
            <a:extLst>
              <a:ext uri="{FF2B5EF4-FFF2-40B4-BE49-F238E27FC236}">
                <a16:creationId xmlns:a16="http://schemas.microsoft.com/office/drawing/2014/main" id="{A88D584E-6FC4-0BC5-A641-84CC48785C84}"/>
              </a:ext>
            </a:extLst>
          </p:cNvPr>
          <p:cNvPicPr>
            <a:picLocks noChangeAspect="1"/>
          </p:cNvPicPr>
          <p:nvPr/>
        </p:nvPicPr>
        <p:blipFill>
          <a:blip r:embed="rId4"/>
          <a:stretch>
            <a:fillRect/>
          </a:stretch>
        </p:blipFill>
        <p:spPr>
          <a:xfrm>
            <a:off x="470176" y="955002"/>
            <a:ext cx="451143" cy="512108"/>
          </a:xfrm>
          <a:prstGeom prst="rect">
            <a:avLst/>
          </a:prstGeom>
        </p:spPr>
      </p:pic>
      <p:pic>
        <p:nvPicPr>
          <p:cNvPr id="8" name="Picture 7">
            <a:extLst>
              <a:ext uri="{FF2B5EF4-FFF2-40B4-BE49-F238E27FC236}">
                <a16:creationId xmlns:a16="http://schemas.microsoft.com/office/drawing/2014/main" id="{8A61BC5C-B12C-ED98-C07C-B680BFA2A60C}"/>
              </a:ext>
            </a:extLst>
          </p:cNvPr>
          <p:cNvPicPr>
            <a:picLocks noChangeAspect="1"/>
          </p:cNvPicPr>
          <p:nvPr/>
        </p:nvPicPr>
        <p:blipFill>
          <a:blip r:embed="rId4"/>
          <a:stretch>
            <a:fillRect/>
          </a:stretch>
        </p:blipFill>
        <p:spPr>
          <a:xfrm>
            <a:off x="467138" y="3897890"/>
            <a:ext cx="451143" cy="512108"/>
          </a:xfrm>
          <a:prstGeom prst="rect">
            <a:avLst/>
          </a:prstGeom>
        </p:spPr>
      </p:pic>
      <p:pic>
        <p:nvPicPr>
          <p:cNvPr id="10" name="Picture 9">
            <a:extLst>
              <a:ext uri="{FF2B5EF4-FFF2-40B4-BE49-F238E27FC236}">
                <a16:creationId xmlns:a16="http://schemas.microsoft.com/office/drawing/2014/main" id="{55E90958-6047-75EC-6C28-8C046ED71CE1}"/>
              </a:ext>
            </a:extLst>
          </p:cNvPr>
          <p:cNvPicPr>
            <a:picLocks noChangeAspect="1"/>
          </p:cNvPicPr>
          <p:nvPr/>
        </p:nvPicPr>
        <p:blipFill>
          <a:blip r:embed="rId4"/>
          <a:stretch>
            <a:fillRect/>
          </a:stretch>
        </p:blipFill>
        <p:spPr>
          <a:xfrm>
            <a:off x="470451" y="1535915"/>
            <a:ext cx="451143" cy="512108"/>
          </a:xfrm>
          <a:prstGeom prst="rect">
            <a:avLst/>
          </a:prstGeom>
        </p:spPr>
      </p:pic>
      <p:pic>
        <p:nvPicPr>
          <p:cNvPr id="11" name="Picture 10">
            <a:extLst>
              <a:ext uri="{FF2B5EF4-FFF2-40B4-BE49-F238E27FC236}">
                <a16:creationId xmlns:a16="http://schemas.microsoft.com/office/drawing/2014/main" id="{CB2402A9-FAC5-76F0-1DF4-7CFE65F684C5}"/>
              </a:ext>
            </a:extLst>
          </p:cNvPr>
          <p:cNvPicPr>
            <a:picLocks noChangeAspect="1"/>
          </p:cNvPicPr>
          <p:nvPr/>
        </p:nvPicPr>
        <p:blipFill>
          <a:blip r:embed="rId4"/>
          <a:stretch>
            <a:fillRect/>
          </a:stretch>
        </p:blipFill>
        <p:spPr>
          <a:xfrm>
            <a:off x="470158" y="2391468"/>
            <a:ext cx="451143" cy="512108"/>
          </a:xfrm>
          <a:prstGeom prst="rect">
            <a:avLst/>
          </a:prstGeom>
        </p:spPr>
      </p:pic>
      <p:pic>
        <p:nvPicPr>
          <p:cNvPr id="12" name="Picture 11">
            <a:extLst>
              <a:ext uri="{FF2B5EF4-FFF2-40B4-BE49-F238E27FC236}">
                <a16:creationId xmlns:a16="http://schemas.microsoft.com/office/drawing/2014/main" id="{0CEAC7C4-5866-210D-31CB-4CCEE703C04D}"/>
              </a:ext>
            </a:extLst>
          </p:cNvPr>
          <p:cNvPicPr>
            <a:picLocks noChangeAspect="1"/>
          </p:cNvPicPr>
          <p:nvPr/>
        </p:nvPicPr>
        <p:blipFill>
          <a:blip r:embed="rId4"/>
          <a:stretch>
            <a:fillRect/>
          </a:stretch>
        </p:blipFill>
        <p:spPr>
          <a:xfrm>
            <a:off x="470158" y="3022579"/>
            <a:ext cx="451143" cy="512108"/>
          </a:xfrm>
          <a:prstGeom prst="rect">
            <a:avLst/>
          </a:prstGeom>
        </p:spPr>
      </p:pic>
      <p:sp>
        <p:nvSpPr>
          <p:cNvPr id="33" name="TextBox 32">
            <a:extLst>
              <a:ext uri="{FF2B5EF4-FFF2-40B4-BE49-F238E27FC236}">
                <a16:creationId xmlns:a16="http://schemas.microsoft.com/office/drawing/2014/main" id="{906D2405-C320-B1C4-E1DF-60BE70A5CE8D}"/>
              </a:ext>
            </a:extLst>
          </p:cNvPr>
          <p:cNvSpPr txBox="1"/>
          <p:nvPr/>
        </p:nvSpPr>
        <p:spPr>
          <a:xfrm>
            <a:off x="1013792" y="1027516"/>
            <a:ext cx="9183504"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Report to work without drugs, including marijuana or alcohol in his/her system.</a:t>
            </a:r>
          </a:p>
        </p:txBody>
      </p:sp>
      <p:sp>
        <p:nvSpPr>
          <p:cNvPr id="35" name="TextBox 34">
            <a:extLst>
              <a:ext uri="{FF2B5EF4-FFF2-40B4-BE49-F238E27FC236}">
                <a16:creationId xmlns:a16="http://schemas.microsoft.com/office/drawing/2014/main" id="{0C2A81CF-3DC5-9B1D-1200-E019047B3120}"/>
              </a:ext>
            </a:extLst>
          </p:cNvPr>
          <p:cNvSpPr txBox="1"/>
          <p:nvPr/>
        </p:nvSpPr>
        <p:spPr>
          <a:xfrm>
            <a:off x="1000544" y="1611615"/>
            <a:ext cx="8587405"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Be able to perform his/her job duties without impairment due to the use of drugs or alcohol when on duty or subject to duty.</a:t>
            </a:r>
          </a:p>
        </p:txBody>
      </p:sp>
      <p:sp>
        <p:nvSpPr>
          <p:cNvPr id="36" name="TextBox 35">
            <a:extLst>
              <a:ext uri="{FF2B5EF4-FFF2-40B4-BE49-F238E27FC236}">
                <a16:creationId xmlns:a16="http://schemas.microsoft.com/office/drawing/2014/main" id="{7E1ED32A-08CC-EE06-43A4-264056ECD8A2}"/>
              </a:ext>
            </a:extLst>
          </p:cNvPr>
          <p:cNvSpPr txBox="1"/>
          <p:nvPr/>
        </p:nvSpPr>
        <p:spPr>
          <a:xfrm>
            <a:off x="1003858" y="3095221"/>
            <a:ext cx="8915645"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Submit immediately to a drug or alcohol test when ordered by a supervisor, manager or other district designated representative.</a:t>
            </a:r>
          </a:p>
        </p:txBody>
      </p:sp>
      <p:sp>
        <p:nvSpPr>
          <p:cNvPr id="37" name="TextBox 36">
            <a:extLst>
              <a:ext uri="{FF2B5EF4-FFF2-40B4-BE49-F238E27FC236}">
                <a16:creationId xmlns:a16="http://schemas.microsoft.com/office/drawing/2014/main" id="{E2A6CA53-42E3-21E0-A88E-6CB65793E6AD}"/>
              </a:ext>
            </a:extLst>
          </p:cNvPr>
          <p:cNvSpPr txBox="1"/>
          <p:nvPr/>
        </p:nvSpPr>
        <p:spPr>
          <a:xfrm>
            <a:off x="1007388" y="2471553"/>
            <a:ext cx="7792518"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Not possess, manufacture, sell or distribute drugs in the workplace.</a:t>
            </a:r>
          </a:p>
        </p:txBody>
      </p:sp>
      <p:sp>
        <p:nvSpPr>
          <p:cNvPr id="38" name="TextBox 37">
            <a:extLst>
              <a:ext uri="{FF2B5EF4-FFF2-40B4-BE49-F238E27FC236}">
                <a16:creationId xmlns:a16="http://schemas.microsoft.com/office/drawing/2014/main" id="{C6EF6CE3-2AA0-B974-6487-7B12C0D215AC}"/>
              </a:ext>
            </a:extLst>
          </p:cNvPr>
          <p:cNvSpPr txBox="1"/>
          <p:nvPr/>
        </p:nvSpPr>
        <p:spPr>
          <a:xfrm>
            <a:off x="997236" y="3964640"/>
            <a:ext cx="8590714"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Employees are required to report any criminal drug or alcohol statute convictions for a violation occurring in the workplace no later than five (5) days after a conviction.</a:t>
            </a:r>
          </a:p>
        </p:txBody>
      </p:sp>
      <p:pic>
        <p:nvPicPr>
          <p:cNvPr id="3" name="Picture 2">
            <a:extLst>
              <a:ext uri="{FF2B5EF4-FFF2-40B4-BE49-F238E27FC236}">
                <a16:creationId xmlns:a16="http://schemas.microsoft.com/office/drawing/2014/main" id="{A6851F05-81F7-2801-CC78-48D07BAD0ADA}"/>
              </a:ext>
            </a:extLst>
          </p:cNvPr>
          <p:cNvPicPr>
            <a:picLocks noChangeAspect="1"/>
          </p:cNvPicPr>
          <p:nvPr/>
        </p:nvPicPr>
        <p:blipFill>
          <a:blip r:embed="rId4"/>
          <a:stretch>
            <a:fillRect/>
          </a:stretch>
        </p:blipFill>
        <p:spPr>
          <a:xfrm>
            <a:off x="469063" y="4987843"/>
            <a:ext cx="451143" cy="512108"/>
          </a:xfrm>
          <a:prstGeom prst="rect">
            <a:avLst/>
          </a:prstGeom>
        </p:spPr>
      </p:pic>
      <p:sp>
        <p:nvSpPr>
          <p:cNvPr id="6" name="TextBox 5">
            <a:extLst>
              <a:ext uri="{FF2B5EF4-FFF2-40B4-BE49-F238E27FC236}">
                <a16:creationId xmlns:a16="http://schemas.microsoft.com/office/drawing/2014/main" id="{A8F25AC9-11E8-DBE6-5791-F2E358E8A989}"/>
              </a:ext>
            </a:extLst>
          </p:cNvPr>
          <p:cNvSpPr txBox="1"/>
          <p:nvPr/>
        </p:nvSpPr>
        <p:spPr>
          <a:xfrm>
            <a:off x="1017361" y="5064850"/>
            <a:ext cx="8590713"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Employees convicted of a criminal drug offense for illegal drug or alcohol </a:t>
            </a:r>
          </a:p>
          <a:p>
            <a:r>
              <a:rPr lang="en-US" dirty="0">
                <a:latin typeface="Poppins" panose="00000500000000000000" pitchFamily="2" charset="0"/>
                <a:cs typeface="Poppins" panose="00000500000000000000" pitchFamily="2" charset="0"/>
              </a:rPr>
              <a:t>activity may be subject to appropriate discipline, up to and including dismissal.</a:t>
            </a:r>
          </a:p>
        </p:txBody>
      </p:sp>
      <p:sp>
        <p:nvSpPr>
          <p:cNvPr id="13" name="TextBox 12">
            <a:extLst>
              <a:ext uri="{FF2B5EF4-FFF2-40B4-BE49-F238E27FC236}">
                <a16:creationId xmlns:a16="http://schemas.microsoft.com/office/drawing/2014/main" id="{75747525-D299-82AE-8888-55E8D7D5058B}"/>
              </a:ext>
            </a:extLst>
          </p:cNvPr>
          <p:cNvSpPr txBox="1"/>
          <p:nvPr/>
        </p:nvSpPr>
        <p:spPr>
          <a:xfrm>
            <a:off x="1003859" y="6110428"/>
            <a:ext cx="8915644" cy="923330"/>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Note</a:t>
            </a:r>
            <a:r>
              <a:rPr lang="en-US" dirty="0">
                <a:latin typeface="Poppins" panose="00000500000000000000" pitchFamily="2" charset="0"/>
                <a:cs typeface="Poppins" panose="00000500000000000000" pitchFamily="2" charset="0"/>
              </a:rPr>
              <a:t>: The district policy in no way precludes administrative or disciplinary </a:t>
            </a:r>
          </a:p>
          <a:p>
            <a:r>
              <a:rPr lang="en-US" dirty="0">
                <a:latin typeface="Poppins" panose="00000500000000000000" pitchFamily="2" charset="0"/>
                <a:cs typeface="Poppins" panose="00000500000000000000" pitchFamily="2" charset="0"/>
              </a:rPr>
              <a:t>action by the district for drug or alcohol related violation that occur outside the workplace.</a:t>
            </a:r>
          </a:p>
        </p:txBody>
      </p:sp>
    </p:spTree>
    <p:extLst>
      <p:ext uri="{BB962C8B-B14F-4D97-AF65-F5344CB8AC3E}">
        <p14:creationId xmlns:p14="http://schemas.microsoft.com/office/powerpoint/2010/main" val="586659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4B4A49-DE86-404F-A775-F28A0B05164A}"/>
</file>

<file path=customXml/itemProps2.xml><?xml version="1.0" encoding="utf-8"?>
<ds:datastoreItem xmlns:ds="http://schemas.openxmlformats.org/officeDocument/2006/customXml" ds:itemID="{57BF0AC7-69AF-43A0-96BC-657AA87A123A}"/>
</file>

<file path=docProps/app.xml><?xml version="1.0" encoding="utf-8"?>
<Properties xmlns="http://schemas.openxmlformats.org/officeDocument/2006/extended-properties" xmlns:vt="http://schemas.openxmlformats.org/officeDocument/2006/docPropsVTypes">
  <Template>Office Theme</Template>
  <TotalTime>1102</TotalTime>
  <Words>2013</Words>
  <Application>Microsoft Office PowerPoint</Application>
  <PresentationFormat>Custom</PresentationFormat>
  <Paragraphs>176</Paragraphs>
  <Slides>26</Slides>
  <Notes>26</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Arial Black</vt:lpstr>
      <vt:lpstr>Calibri</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Outhay, James</dc:creator>
  <cp:lastModifiedBy>Outhay, James</cp:lastModifiedBy>
  <cp:revision>79</cp:revision>
  <dcterms:created xsi:type="dcterms:W3CDTF">2024-09-18T14:48:12Z</dcterms:created>
  <dcterms:modified xsi:type="dcterms:W3CDTF">2024-09-26T15:04:12Z</dcterms:modified>
</cp:coreProperties>
</file>